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8" r:id="rId2"/>
    <p:sldId id="259" r:id="rId3"/>
    <p:sldId id="256" r:id="rId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7" autoAdjust="0"/>
    <p:restoredTop sz="84995" autoAdjust="0"/>
  </p:normalViewPr>
  <p:slideViewPr>
    <p:cSldViewPr snapToGrid="0">
      <p:cViewPr varScale="1">
        <p:scale>
          <a:sx n="82" d="100"/>
          <a:sy n="82" d="100"/>
        </p:scale>
        <p:origin x="41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F33F94-CEFF-4D28-8194-37F27AAD171B}" type="datetimeFigureOut">
              <a:rPr lang="ru-RU" smtClean="0"/>
              <a:t>30.03.2026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56495F-640D-4A4A-B58B-F4807D0D6BF2}" type="slidenum">
              <a:rPr lang="ru-RU" smtClean="0"/>
              <a:t>‹#›</a:t>
            </a:fld>
            <a:endParaRPr lang="ru-RU"/>
          </a:p>
        </p:txBody>
      </p:sp>
    </p:spTree>
    <p:extLst>
      <p:ext uri="{BB962C8B-B14F-4D97-AF65-F5344CB8AC3E}">
        <p14:creationId xmlns:p14="http://schemas.microsoft.com/office/powerpoint/2010/main" val="3918781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826D9EB-E0D8-416D-B230-099BBE2679CE}" type="slidenum">
              <a:rPr lang="ru-RU" smtClean="0"/>
              <a:t>1</a:t>
            </a:fld>
            <a:endParaRPr lang="ru-RU"/>
          </a:p>
        </p:txBody>
      </p:sp>
    </p:spTree>
    <p:extLst>
      <p:ext uri="{BB962C8B-B14F-4D97-AF65-F5344CB8AC3E}">
        <p14:creationId xmlns:p14="http://schemas.microsoft.com/office/powerpoint/2010/main" val="4194292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F56495F-640D-4A4A-B58B-F4807D0D6BF2}" type="slidenum">
              <a:rPr lang="ru-RU" smtClean="0"/>
              <a:t>2</a:t>
            </a:fld>
            <a:endParaRPr lang="ru-RU"/>
          </a:p>
        </p:txBody>
      </p:sp>
    </p:spTree>
    <p:extLst>
      <p:ext uri="{BB962C8B-B14F-4D97-AF65-F5344CB8AC3E}">
        <p14:creationId xmlns:p14="http://schemas.microsoft.com/office/powerpoint/2010/main" val="3780890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F56495F-640D-4A4A-B58B-F4807D0D6BF2}" type="slidenum">
              <a:rPr lang="ru-RU" smtClean="0"/>
              <a:t>3</a:t>
            </a:fld>
            <a:endParaRPr lang="ru-RU"/>
          </a:p>
        </p:txBody>
      </p:sp>
    </p:spTree>
    <p:extLst>
      <p:ext uri="{BB962C8B-B14F-4D97-AF65-F5344CB8AC3E}">
        <p14:creationId xmlns:p14="http://schemas.microsoft.com/office/powerpoint/2010/main" val="528259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38DDC22-4B04-47E9-860B-255AD1C9A9E5}" type="datetimeFigureOut">
              <a:rPr lang="ru-RU" smtClean="0"/>
              <a:t>30.03.2026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9B580F-6977-4D49-81F2-3529D1B5001F}" type="slidenum">
              <a:rPr lang="ru-RU" smtClean="0"/>
              <a:t>‹#›</a:t>
            </a:fld>
            <a:endParaRPr lang="ru-RU"/>
          </a:p>
        </p:txBody>
      </p:sp>
    </p:spTree>
    <p:extLst>
      <p:ext uri="{BB962C8B-B14F-4D97-AF65-F5344CB8AC3E}">
        <p14:creationId xmlns:p14="http://schemas.microsoft.com/office/powerpoint/2010/main" val="1965156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38DDC22-4B04-47E9-860B-255AD1C9A9E5}" type="datetimeFigureOut">
              <a:rPr lang="ru-RU" smtClean="0"/>
              <a:t>30.03.2026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9B580F-6977-4D49-81F2-3529D1B5001F}" type="slidenum">
              <a:rPr lang="ru-RU" smtClean="0"/>
              <a:t>‹#›</a:t>
            </a:fld>
            <a:endParaRPr lang="ru-RU"/>
          </a:p>
        </p:txBody>
      </p:sp>
    </p:spTree>
    <p:extLst>
      <p:ext uri="{BB962C8B-B14F-4D97-AF65-F5344CB8AC3E}">
        <p14:creationId xmlns:p14="http://schemas.microsoft.com/office/powerpoint/2010/main" val="2831722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38DDC22-4B04-47E9-860B-255AD1C9A9E5}" type="datetimeFigureOut">
              <a:rPr lang="ru-RU" smtClean="0"/>
              <a:t>30.03.2026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9B580F-6977-4D49-81F2-3529D1B5001F}" type="slidenum">
              <a:rPr lang="ru-RU" smtClean="0"/>
              <a:t>‹#›</a:t>
            </a:fld>
            <a:endParaRPr lang="ru-RU"/>
          </a:p>
        </p:txBody>
      </p:sp>
    </p:spTree>
    <p:extLst>
      <p:ext uri="{BB962C8B-B14F-4D97-AF65-F5344CB8AC3E}">
        <p14:creationId xmlns:p14="http://schemas.microsoft.com/office/powerpoint/2010/main" val="2000487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38DDC22-4B04-47E9-860B-255AD1C9A9E5}" type="datetimeFigureOut">
              <a:rPr lang="ru-RU" smtClean="0"/>
              <a:t>30.03.2026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9B580F-6977-4D49-81F2-3529D1B5001F}" type="slidenum">
              <a:rPr lang="ru-RU" smtClean="0"/>
              <a:t>‹#›</a:t>
            </a:fld>
            <a:endParaRPr lang="ru-RU"/>
          </a:p>
        </p:txBody>
      </p:sp>
    </p:spTree>
    <p:extLst>
      <p:ext uri="{BB962C8B-B14F-4D97-AF65-F5344CB8AC3E}">
        <p14:creationId xmlns:p14="http://schemas.microsoft.com/office/powerpoint/2010/main" val="2025081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38DDC22-4B04-47E9-860B-255AD1C9A9E5}" type="datetimeFigureOut">
              <a:rPr lang="ru-RU" smtClean="0"/>
              <a:t>30.03.2026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9B580F-6977-4D49-81F2-3529D1B5001F}" type="slidenum">
              <a:rPr lang="ru-RU" smtClean="0"/>
              <a:t>‹#›</a:t>
            </a:fld>
            <a:endParaRPr lang="ru-RU"/>
          </a:p>
        </p:txBody>
      </p:sp>
    </p:spTree>
    <p:extLst>
      <p:ext uri="{BB962C8B-B14F-4D97-AF65-F5344CB8AC3E}">
        <p14:creationId xmlns:p14="http://schemas.microsoft.com/office/powerpoint/2010/main" val="2152421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38DDC22-4B04-47E9-860B-255AD1C9A9E5}" type="datetimeFigureOut">
              <a:rPr lang="ru-RU" smtClean="0"/>
              <a:t>30.03.2026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9B580F-6977-4D49-81F2-3529D1B5001F}" type="slidenum">
              <a:rPr lang="ru-RU" smtClean="0"/>
              <a:t>‹#›</a:t>
            </a:fld>
            <a:endParaRPr lang="ru-RU"/>
          </a:p>
        </p:txBody>
      </p:sp>
    </p:spTree>
    <p:extLst>
      <p:ext uri="{BB962C8B-B14F-4D97-AF65-F5344CB8AC3E}">
        <p14:creationId xmlns:p14="http://schemas.microsoft.com/office/powerpoint/2010/main" val="1332765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38DDC22-4B04-47E9-860B-255AD1C9A9E5}" type="datetimeFigureOut">
              <a:rPr lang="ru-RU" smtClean="0"/>
              <a:t>30.03.2026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79B580F-6977-4D49-81F2-3529D1B5001F}" type="slidenum">
              <a:rPr lang="ru-RU" smtClean="0"/>
              <a:t>‹#›</a:t>
            </a:fld>
            <a:endParaRPr lang="ru-RU"/>
          </a:p>
        </p:txBody>
      </p:sp>
    </p:spTree>
    <p:extLst>
      <p:ext uri="{BB962C8B-B14F-4D97-AF65-F5344CB8AC3E}">
        <p14:creationId xmlns:p14="http://schemas.microsoft.com/office/powerpoint/2010/main" val="1314406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38DDC22-4B04-47E9-860B-255AD1C9A9E5}" type="datetimeFigureOut">
              <a:rPr lang="ru-RU" smtClean="0"/>
              <a:t>30.03.2026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79B580F-6977-4D49-81F2-3529D1B5001F}" type="slidenum">
              <a:rPr lang="ru-RU" smtClean="0"/>
              <a:t>‹#›</a:t>
            </a:fld>
            <a:endParaRPr lang="ru-RU"/>
          </a:p>
        </p:txBody>
      </p:sp>
    </p:spTree>
    <p:extLst>
      <p:ext uri="{BB962C8B-B14F-4D97-AF65-F5344CB8AC3E}">
        <p14:creationId xmlns:p14="http://schemas.microsoft.com/office/powerpoint/2010/main" val="3023274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38DDC22-4B04-47E9-860B-255AD1C9A9E5}" type="datetimeFigureOut">
              <a:rPr lang="ru-RU" smtClean="0"/>
              <a:t>30.03.2026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79B580F-6977-4D49-81F2-3529D1B5001F}" type="slidenum">
              <a:rPr lang="ru-RU" smtClean="0"/>
              <a:t>‹#›</a:t>
            </a:fld>
            <a:endParaRPr lang="ru-RU"/>
          </a:p>
        </p:txBody>
      </p:sp>
    </p:spTree>
    <p:extLst>
      <p:ext uri="{BB962C8B-B14F-4D97-AF65-F5344CB8AC3E}">
        <p14:creationId xmlns:p14="http://schemas.microsoft.com/office/powerpoint/2010/main" val="3635076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38DDC22-4B04-47E9-860B-255AD1C9A9E5}" type="datetimeFigureOut">
              <a:rPr lang="ru-RU" smtClean="0"/>
              <a:t>30.03.2026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9B580F-6977-4D49-81F2-3529D1B5001F}" type="slidenum">
              <a:rPr lang="ru-RU" smtClean="0"/>
              <a:t>‹#›</a:t>
            </a:fld>
            <a:endParaRPr lang="ru-RU"/>
          </a:p>
        </p:txBody>
      </p:sp>
    </p:spTree>
    <p:extLst>
      <p:ext uri="{BB962C8B-B14F-4D97-AF65-F5344CB8AC3E}">
        <p14:creationId xmlns:p14="http://schemas.microsoft.com/office/powerpoint/2010/main" val="4210577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38DDC22-4B04-47E9-860B-255AD1C9A9E5}" type="datetimeFigureOut">
              <a:rPr lang="ru-RU" smtClean="0"/>
              <a:t>30.03.2026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9B580F-6977-4D49-81F2-3529D1B5001F}" type="slidenum">
              <a:rPr lang="ru-RU" smtClean="0"/>
              <a:t>‹#›</a:t>
            </a:fld>
            <a:endParaRPr lang="ru-RU"/>
          </a:p>
        </p:txBody>
      </p:sp>
    </p:spTree>
    <p:extLst>
      <p:ext uri="{BB962C8B-B14F-4D97-AF65-F5344CB8AC3E}">
        <p14:creationId xmlns:p14="http://schemas.microsoft.com/office/powerpoint/2010/main" val="2932423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DDC22-4B04-47E9-860B-255AD1C9A9E5}" type="datetimeFigureOut">
              <a:rPr lang="ru-RU" smtClean="0"/>
              <a:t>30.03.2026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B580F-6977-4D49-81F2-3529D1B5001F}" type="slidenum">
              <a:rPr lang="ru-RU" smtClean="0"/>
              <a:t>‹#›</a:t>
            </a:fld>
            <a:endParaRPr lang="ru-RU"/>
          </a:p>
        </p:txBody>
      </p:sp>
    </p:spTree>
    <p:extLst>
      <p:ext uri="{BB962C8B-B14F-4D97-AF65-F5344CB8AC3E}">
        <p14:creationId xmlns:p14="http://schemas.microsoft.com/office/powerpoint/2010/main" val="3669433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_rels/slide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a:picLocks noChangeAspect="1"/>
          </p:cNvPicPr>
          <p:nvPr/>
        </p:nvPicPr>
        <p:blipFill rotWithShape="1">
          <a:blip r:embed="rId3"/>
          <a:srcRect l="13097" t="5375" r="10287" b="4584"/>
          <a:stretch/>
        </p:blipFill>
        <p:spPr>
          <a:xfrm>
            <a:off x="82515" y="1336688"/>
            <a:ext cx="4026427" cy="5463315"/>
          </a:xfrm>
          <a:prstGeom prst="rect">
            <a:avLst/>
          </a:prstGeom>
        </p:spPr>
      </p:pic>
      <p:pic>
        <p:nvPicPr>
          <p:cNvPr id="10" name="Рисунок 9"/>
          <p:cNvPicPr>
            <a:picLocks noChangeAspect="1"/>
          </p:cNvPicPr>
          <p:nvPr/>
        </p:nvPicPr>
        <p:blipFill rotWithShape="1">
          <a:blip r:embed="rId4">
            <a:extLst>
              <a:ext uri="{28A0092B-C50C-407E-A947-70E740481C1C}">
                <a14:useLocalDpi xmlns:a14="http://schemas.microsoft.com/office/drawing/2010/main" val="0"/>
              </a:ext>
            </a:extLst>
          </a:blip>
          <a:srcRect t="4797" r="8230" b="16852"/>
          <a:stretch/>
        </p:blipFill>
        <p:spPr>
          <a:xfrm>
            <a:off x="20930" y="144271"/>
            <a:ext cx="1865932" cy="1571918"/>
          </a:xfrm>
          <a:prstGeom prst="rect">
            <a:avLst/>
          </a:prstGeom>
        </p:spPr>
      </p:pic>
      <p:sp>
        <p:nvSpPr>
          <p:cNvPr id="11" name="Овал 10"/>
          <p:cNvSpPr/>
          <p:nvPr/>
        </p:nvSpPr>
        <p:spPr>
          <a:xfrm>
            <a:off x="599930" y="359465"/>
            <a:ext cx="1117267" cy="107698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3900465" y="98954"/>
            <a:ext cx="4226478"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4000" b="1" i="1" cap="none" spc="0" dirty="0" smtClean="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rPr>
              <a:t>ЧИШМ</a:t>
            </a:r>
            <a:r>
              <a:rPr lang="tt-RU" sz="4000" b="1" i="1" cap="none" spc="0" dirty="0" smtClean="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rPr>
              <a:t>Ә БАШЫ</a:t>
            </a:r>
            <a:endParaRPr lang="ru-RU" sz="4000" b="1" i="1" cap="none" spc="0" dirty="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endParaRPr>
          </a:p>
        </p:txBody>
      </p:sp>
      <p:sp>
        <p:nvSpPr>
          <p:cNvPr id="7" name="Прямоугольник 6"/>
          <p:cNvSpPr/>
          <p:nvPr/>
        </p:nvSpPr>
        <p:spPr>
          <a:xfrm>
            <a:off x="542867" y="470416"/>
            <a:ext cx="1231392" cy="830997"/>
          </a:xfrm>
          <a:prstGeom prst="rect">
            <a:avLst/>
          </a:prstGeom>
        </p:spPr>
        <p:txBody>
          <a:bodyPr wrap="square">
            <a:spAutoFit/>
          </a:bodyPr>
          <a:lstStyle/>
          <a:p>
            <a:pPr algn="ctr"/>
            <a:r>
              <a:rPr lang="tt-RU" sz="1600" b="1" dirty="0" smtClean="0">
                <a:ln/>
                <a:solidFill>
                  <a:srgbClr val="0070C0"/>
                </a:solidFill>
                <a:latin typeface="Arial" panose="020B0604020202020204" pitchFamily="34" charset="0"/>
                <a:cs typeface="Arial" panose="020B0604020202020204" pitchFamily="34" charset="0"/>
              </a:rPr>
              <a:t>№7</a:t>
            </a:r>
            <a:endParaRPr lang="ru-RU" sz="1600" b="1" dirty="0" smtClean="0">
              <a:ln/>
              <a:solidFill>
                <a:srgbClr val="0070C0"/>
              </a:solidFill>
              <a:latin typeface="Arial" panose="020B0604020202020204" pitchFamily="34" charset="0"/>
              <a:cs typeface="Arial" panose="020B0604020202020204" pitchFamily="34" charset="0"/>
            </a:endParaRPr>
          </a:p>
          <a:p>
            <a:pPr algn="ctr"/>
            <a:r>
              <a:rPr lang="ru-RU" sz="1600" b="1" dirty="0" smtClean="0">
                <a:ln/>
                <a:solidFill>
                  <a:srgbClr val="0070C0"/>
                </a:solidFill>
                <a:latin typeface="Arial" panose="020B0604020202020204" pitchFamily="34" charset="0"/>
                <a:cs typeface="Arial" panose="020B0604020202020204" pitchFamily="34" charset="0"/>
              </a:rPr>
              <a:t>март</a:t>
            </a:r>
            <a:endParaRPr lang="ru-RU" sz="1600" b="1" cap="none" spc="0" dirty="0" smtClean="0">
              <a:ln/>
              <a:solidFill>
                <a:srgbClr val="0070C0"/>
              </a:solidFill>
              <a:effectLst/>
              <a:latin typeface="Arial" panose="020B0604020202020204" pitchFamily="34" charset="0"/>
              <a:cs typeface="Arial" panose="020B0604020202020204" pitchFamily="34" charset="0"/>
            </a:endParaRPr>
          </a:p>
          <a:p>
            <a:pPr algn="ctr"/>
            <a:r>
              <a:rPr lang="ru-RU" sz="1600" b="1" dirty="0" smtClean="0">
                <a:ln/>
                <a:solidFill>
                  <a:srgbClr val="0070C0"/>
                </a:solidFill>
                <a:latin typeface="Arial" panose="020B0604020202020204" pitchFamily="34" charset="0"/>
                <a:cs typeface="Arial" panose="020B0604020202020204" pitchFamily="34" charset="0"/>
              </a:rPr>
              <a:t>2026 ел</a:t>
            </a:r>
            <a:endParaRPr lang="ru-RU" sz="1600" b="1" cap="none" spc="0" dirty="0">
              <a:ln/>
              <a:solidFill>
                <a:srgbClr val="0070C0"/>
              </a:solidFill>
              <a:effectLst/>
              <a:latin typeface="Arial" panose="020B0604020202020204" pitchFamily="34" charset="0"/>
              <a:cs typeface="Arial" panose="020B0604020202020204" pitchFamily="34" charset="0"/>
            </a:endParaRPr>
          </a:p>
        </p:txBody>
      </p:sp>
      <p:sp>
        <p:nvSpPr>
          <p:cNvPr id="12" name="Прямоугольник 11"/>
          <p:cNvSpPr/>
          <p:nvPr/>
        </p:nvSpPr>
        <p:spPr>
          <a:xfrm>
            <a:off x="200190" y="505692"/>
            <a:ext cx="7871577"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t-RU" sz="2400" b="1" dirty="0" smtClean="0">
                <a:ln/>
                <a:solidFill>
                  <a:srgbClr val="002060"/>
                </a:solidFill>
                <a:latin typeface="Times New Roman" panose="02020603050405020304" pitchFamily="18" charset="0"/>
                <a:cs typeface="Times New Roman" panose="02020603050405020304" pitchFamily="18" charset="0"/>
              </a:rPr>
              <a:t> </a:t>
            </a:r>
            <a:r>
              <a:rPr lang="ru-RU" sz="2000" b="1" dirty="0" smtClean="0">
                <a:ln/>
                <a:solidFill>
                  <a:srgbClr val="00B050"/>
                </a:solidFill>
                <a:latin typeface="Times New Roman" panose="02020603050405020304" pitchFamily="18" charset="0"/>
                <a:cs typeface="Times New Roman" panose="02020603050405020304" pitchFamily="18" charset="0"/>
              </a:rPr>
              <a:t>«</a:t>
            </a:r>
            <a:r>
              <a:rPr lang="tt-RU" sz="2000" b="1" cap="none" spc="0" dirty="0" smtClean="0">
                <a:ln/>
                <a:solidFill>
                  <a:srgbClr val="00B050"/>
                </a:solidFill>
                <a:effectLst/>
                <a:latin typeface="Times New Roman" panose="02020603050405020304" pitchFamily="18" charset="0"/>
                <a:cs typeface="Times New Roman" panose="02020603050405020304" pitchFamily="18" charset="0"/>
              </a:rPr>
              <a:t>ШАТЛЫК</a:t>
            </a:r>
            <a:r>
              <a:rPr lang="ru-RU" sz="2000" b="1" dirty="0" smtClean="0">
                <a:ln/>
                <a:solidFill>
                  <a:srgbClr val="00B050"/>
                </a:solidFill>
                <a:latin typeface="Times New Roman" panose="02020603050405020304" pitchFamily="18" charset="0"/>
                <a:cs typeface="Times New Roman" panose="02020603050405020304" pitchFamily="18" charset="0"/>
              </a:rPr>
              <a:t>»</a:t>
            </a:r>
            <a:r>
              <a:rPr lang="tt-RU" sz="2000" b="1" dirty="0" smtClean="0">
                <a:ln/>
                <a:solidFill>
                  <a:srgbClr val="00B050"/>
                </a:solidFill>
                <a:latin typeface="Times New Roman" panose="02020603050405020304" pitchFamily="18" charset="0"/>
                <a:cs typeface="Times New Roman" panose="02020603050405020304" pitchFamily="18" charset="0"/>
              </a:rPr>
              <a:t> </a:t>
            </a:r>
            <a:r>
              <a:rPr lang="tt-RU" sz="2000" b="1" cap="none" spc="0" dirty="0" smtClean="0">
                <a:ln/>
                <a:solidFill>
                  <a:srgbClr val="00B050"/>
                </a:solidFill>
                <a:effectLst/>
                <a:latin typeface="Times New Roman" panose="02020603050405020304" pitchFamily="18" charset="0"/>
                <a:cs typeface="Times New Roman" panose="02020603050405020304" pitchFamily="18" charset="0"/>
              </a:rPr>
              <a:t>та үткән балачак, </a:t>
            </a:r>
          </a:p>
          <a:p>
            <a:pPr algn="ctr"/>
            <a:r>
              <a:rPr lang="tt-RU" sz="2000" b="1" dirty="0" smtClean="0">
                <a:ln/>
                <a:solidFill>
                  <a:srgbClr val="00B050"/>
                </a:solidFill>
                <a:latin typeface="Times New Roman" panose="02020603050405020304" pitchFamily="18" charset="0"/>
                <a:cs typeface="Times New Roman" panose="02020603050405020304" pitchFamily="18" charset="0"/>
              </a:rPr>
              <a:t>                                                                        күңелләрдә мәңге калачак</a:t>
            </a:r>
            <a:endParaRPr lang="ru-RU" sz="2000" b="1" cap="none" spc="0" dirty="0">
              <a:ln/>
              <a:solidFill>
                <a:srgbClr val="00B050"/>
              </a:solidFill>
              <a:effectLst/>
              <a:latin typeface="Times New Roman" panose="02020603050405020304" pitchFamily="18" charset="0"/>
              <a:cs typeface="Times New Roman" panose="02020603050405020304" pitchFamily="18" charset="0"/>
            </a:endParaRPr>
          </a:p>
        </p:txBody>
      </p:sp>
      <p:sp>
        <p:nvSpPr>
          <p:cNvPr id="22" name="TextBox 21"/>
          <p:cNvSpPr txBox="1"/>
          <p:nvPr/>
        </p:nvSpPr>
        <p:spPr>
          <a:xfrm>
            <a:off x="7589520" y="3613666"/>
            <a:ext cx="184731" cy="369332"/>
          </a:xfrm>
          <a:prstGeom prst="rect">
            <a:avLst/>
          </a:prstGeom>
          <a:noFill/>
        </p:spPr>
        <p:txBody>
          <a:bodyPr wrap="none" rtlCol="0">
            <a:spAutoFit/>
          </a:bodyPr>
          <a:lstStyle/>
          <a:p>
            <a:endParaRPr lang="ru-RU" dirty="0"/>
          </a:p>
        </p:txBody>
      </p:sp>
      <p:sp>
        <p:nvSpPr>
          <p:cNvPr id="2" name="Прямоугольник 1"/>
          <p:cNvSpPr/>
          <p:nvPr/>
        </p:nvSpPr>
        <p:spPr>
          <a:xfrm>
            <a:off x="8402026" y="1436448"/>
            <a:ext cx="3645408" cy="307392"/>
          </a:xfrm>
          <a:prstGeom prst="rect">
            <a:avLst/>
          </a:prstGeom>
        </p:spPr>
        <p:txBody>
          <a:bodyPr wrap="square">
            <a:spAutoFit/>
          </a:bodyPr>
          <a:lstStyle/>
          <a:p>
            <a:pPr algn="ctr">
              <a:lnSpc>
                <a:spcPct val="107000"/>
              </a:lnSpc>
              <a:spcAft>
                <a:spcPts val="0"/>
              </a:spcAft>
            </a:pPr>
            <a:r>
              <a:rPr lang="tt-RU" sz="1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tt-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Прямоугольник 23"/>
          <p:cNvSpPr/>
          <p:nvPr/>
        </p:nvSpPr>
        <p:spPr>
          <a:xfrm>
            <a:off x="693493" y="2756993"/>
            <a:ext cx="3275346" cy="369332"/>
          </a:xfrm>
          <a:prstGeom prst="rect">
            <a:avLst/>
          </a:prstGeom>
        </p:spPr>
        <p:txBody>
          <a:bodyPr wrap="square">
            <a:spAutoFit/>
          </a:bodyPr>
          <a:lstStyle/>
          <a:p>
            <a:endParaRPr lang="ru-RU" dirty="0"/>
          </a:p>
        </p:txBody>
      </p:sp>
      <p:sp>
        <p:nvSpPr>
          <p:cNvPr id="4" name="Прямоугольник 3"/>
          <p:cNvSpPr/>
          <p:nvPr/>
        </p:nvSpPr>
        <p:spPr>
          <a:xfrm>
            <a:off x="200191" y="-30457"/>
            <a:ext cx="11897770" cy="307777"/>
          </a:xfrm>
          <a:prstGeom prst="rect">
            <a:avLst/>
          </a:prstGeom>
        </p:spPr>
        <p:txBody>
          <a:bodyPr wrap="square">
            <a:spAutoFit/>
          </a:bodyPr>
          <a:lstStyle/>
          <a:p>
            <a:r>
              <a:rPr lang="ru-RU" sz="1400" b="1" dirty="0" smtClean="0">
                <a:ln/>
                <a:solidFill>
                  <a:srgbClr val="002060"/>
                </a:solidFill>
                <a:latin typeface="Times New Roman" panose="02020603050405020304" pitchFamily="18" charset="0"/>
                <a:cs typeface="Times New Roman" panose="02020603050405020304" pitchFamily="18" charset="0"/>
              </a:rPr>
              <a:t>Татарстан </a:t>
            </a:r>
            <a:r>
              <a:rPr lang="ru-RU" sz="1400" b="1" dirty="0" err="1">
                <a:ln/>
                <a:solidFill>
                  <a:srgbClr val="002060"/>
                </a:solidFill>
                <a:latin typeface="Times New Roman" panose="02020603050405020304" pitchFamily="18" charset="0"/>
                <a:cs typeface="Times New Roman" panose="02020603050405020304" pitchFamily="18" charset="0"/>
              </a:rPr>
              <a:t>Республикасы</a:t>
            </a:r>
            <a:r>
              <a:rPr lang="ru-RU" sz="1400" b="1" dirty="0">
                <a:ln/>
                <a:solidFill>
                  <a:srgbClr val="002060"/>
                </a:solidFill>
                <a:latin typeface="Times New Roman" panose="02020603050405020304" pitchFamily="18" charset="0"/>
                <a:cs typeface="Times New Roman" panose="02020603050405020304" pitchFamily="18" charset="0"/>
              </a:rPr>
              <a:t> Арча </a:t>
            </a:r>
            <a:r>
              <a:rPr lang="ru-RU" sz="1400" b="1" dirty="0" err="1">
                <a:ln/>
                <a:solidFill>
                  <a:srgbClr val="002060"/>
                </a:solidFill>
                <a:latin typeface="Times New Roman" panose="02020603050405020304" pitchFamily="18" charset="0"/>
                <a:cs typeface="Times New Roman" panose="02020603050405020304" pitchFamily="18" charset="0"/>
              </a:rPr>
              <a:t>муниципаль</a:t>
            </a:r>
            <a:r>
              <a:rPr lang="ru-RU" sz="1400" b="1" dirty="0">
                <a:ln/>
                <a:solidFill>
                  <a:srgbClr val="002060"/>
                </a:solidFill>
                <a:latin typeface="Times New Roman" panose="02020603050405020304" pitchFamily="18" charset="0"/>
                <a:cs typeface="Times New Roman" panose="02020603050405020304" pitchFamily="18" charset="0"/>
              </a:rPr>
              <a:t> районы "Арча 9 </a:t>
            </a:r>
            <a:r>
              <a:rPr lang="ru-RU" sz="1400" b="1" dirty="0" err="1">
                <a:ln/>
                <a:solidFill>
                  <a:srgbClr val="002060"/>
                </a:solidFill>
                <a:latin typeface="Times New Roman" panose="02020603050405020304" pitchFamily="18" charset="0"/>
                <a:cs typeface="Times New Roman" panose="02020603050405020304" pitchFamily="18" charset="0"/>
              </a:rPr>
              <a:t>нчы</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балалар</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бакчасы</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муниципаль</a:t>
            </a:r>
            <a:r>
              <a:rPr lang="ru-RU" sz="1400" b="1" dirty="0">
                <a:ln/>
                <a:solidFill>
                  <a:srgbClr val="002060"/>
                </a:solidFill>
                <a:latin typeface="Times New Roman" panose="02020603050405020304" pitchFamily="18" charset="0"/>
                <a:cs typeface="Times New Roman" panose="02020603050405020304" pitchFamily="18" charset="0"/>
              </a:rPr>
              <a:t> бюджет </a:t>
            </a:r>
            <a:r>
              <a:rPr lang="ru-RU" sz="1400" b="1" dirty="0" err="1">
                <a:ln/>
                <a:solidFill>
                  <a:srgbClr val="002060"/>
                </a:solidFill>
                <a:latin typeface="Times New Roman" panose="02020603050405020304" pitchFamily="18" charset="0"/>
                <a:cs typeface="Times New Roman" panose="02020603050405020304" pitchFamily="18" charset="0"/>
              </a:rPr>
              <a:t>мәктәпкәчә</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белем</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учреждениесе</a:t>
            </a:r>
            <a:endParaRPr lang="ru-RU" sz="1400" dirty="0">
              <a:solidFill>
                <a:srgbClr val="002060"/>
              </a:solidFill>
            </a:endParaRPr>
          </a:p>
        </p:txBody>
      </p:sp>
      <p:sp>
        <p:nvSpPr>
          <p:cNvPr id="8" name="Прямоугольник 7"/>
          <p:cNvSpPr/>
          <p:nvPr/>
        </p:nvSpPr>
        <p:spPr>
          <a:xfrm rot="10800000" flipV="1">
            <a:off x="5893196" y="6429821"/>
            <a:ext cx="3473573" cy="1846659"/>
          </a:xfrm>
          <a:prstGeom prst="rect">
            <a:avLst/>
          </a:prstGeom>
        </p:spPr>
        <p:txBody>
          <a:bodyPr wrap="square">
            <a:spAutoFit/>
          </a:bodyPr>
          <a:lstStyle/>
          <a:p>
            <a:r>
              <a:rPr lang="tt-RU" sz="2000" b="1" i="1" dirty="0" smtClean="0">
                <a:ln/>
                <a:solidFill>
                  <a:srgbClr val="C00000"/>
                </a:solidFill>
                <a:latin typeface="Times New Roman" panose="02020603050405020304" pitchFamily="18" charset="0"/>
                <a:cs typeface="Times New Roman" panose="02020603050405020304" pitchFamily="18" charset="0"/>
              </a:rPr>
              <a:t>     </a:t>
            </a:r>
          </a:p>
          <a:p>
            <a:pPr algn="ctr"/>
            <a:endParaRPr lang="tt-RU" sz="2000" b="1" i="1" dirty="0">
              <a:ln/>
              <a:solidFill>
                <a:srgbClr val="C00000"/>
              </a:solidFill>
              <a:latin typeface="Times New Roman" panose="02020603050405020304" pitchFamily="18" charset="0"/>
              <a:cs typeface="Times New Roman" panose="02020603050405020304" pitchFamily="18" charset="0"/>
            </a:endParaRPr>
          </a:p>
          <a:p>
            <a:pPr algn="ctr"/>
            <a:endParaRPr lang="tt-RU" sz="2000" b="1" i="1" dirty="0" smtClean="0">
              <a:ln/>
              <a:solidFill>
                <a:srgbClr val="C00000"/>
              </a:solidFill>
              <a:latin typeface="Times New Roman" panose="02020603050405020304" pitchFamily="18" charset="0"/>
              <a:cs typeface="Times New Roman" panose="02020603050405020304" pitchFamily="18" charset="0"/>
            </a:endParaRPr>
          </a:p>
          <a:p>
            <a:pPr algn="ctr"/>
            <a:endParaRPr lang="tt-RU" sz="2000" b="1" i="1" dirty="0">
              <a:ln/>
              <a:solidFill>
                <a:srgbClr val="C00000"/>
              </a:solidFill>
              <a:latin typeface="Times New Roman" panose="02020603050405020304" pitchFamily="18" charset="0"/>
              <a:cs typeface="Times New Roman" panose="02020603050405020304" pitchFamily="18" charset="0"/>
            </a:endParaRPr>
          </a:p>
          <a:p>
            <a:pPr algn="ctr"/>
            <a:endParaRPr lang="tt-RU" sz="2000" b="1" i="1" dirty="0" smtClean="0">
              <a:ln/>
              <a:solidFill>
                <a:srgbClr val="C00000"/>
              </a:solidFill>
              <a:latin typeface="Times New Roman" panose="02020603050405020304" pitchFamily="18" charset="0"/>
              <a:cs typeface="Times New Roman" panose="02020603050405020304" pitchFamily="18" charset="0"/>
            </a:endParaRPr>
          </a:p>
          <a:p>
            <a:pPr algn="ctr"/>
            <a:r>
              <a:rPr lang="ru-RU" sz="1400" i="1" dirty="0" smtClean="0">
                <a:solidFill>
                  <a:srgbClr val="C00000"/>
                </a:solidFill>
                <a:latin typeface="Times New Roman" panose="02020603050405020304" pitchFamily="18" charset="0"/>
                <a:cs typeface="Times New Roman" panose="02020603050405020304" pitchFamily="18" charset="0"/>
              </a:rPr>
              <a:t>.</a:t>
            </a:r>
            <a:endParaRPr lang="ru-RU" sz="1400" i="1" dirty="0">
              <a:solidFill>
                <a:srgbClr val="C00000"/>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5767480" y="3244334"/>
            <a:ext cx="184731" cy="369332"/>
          </a:xfrm>
          <a:prstGeom prst="rect">
            <a:avLst/>
          </a:prstGeom>
        </p:spPr>
        <p:txBody>
          <a:bodyPr wrap="none">
            <a:spAutoFit/>
          </a:bodyPr>
          <a:lstStyle/>
          <a:p>
            <a:endParaRPr lang="ru-RU" dirty="0"/>
          </a:p>
        </p:txBody>
      </p:sp>
      <p:pic>
        <p:nvPicPr>
          <p:cNvPr id="28" name="Рисунок 27"/>
          <p:cNvPicPr>
            <a:picLocks noChangeAspect="1"/>
          </p:cNvPicPr>
          <p:nvPr/>
        </p:nvPicPr>
        <p:blipFill>
          <a:blip r:embed="rId5"/>
          <a:stretch>
            <a:fillRect/>
          </a:stretch>
        </p:blipFill>
        <p:spPr>
          <a:xfrm>
            <a:off x="7629983" y="-40565"/>
            <a:ext cx="3822523" cy="1841152"/>
          </a:xfrm>
          <a:prstGeom prst="rect">
            <a:avLst/>
          </a:prstGeom>
        </p:spPr>
      </p:pic>
      <p:sp>
        <p:nvSpPr>
          <p:cNvPr id="25" name="Прямоугольник 24"/>
          <p:cNvSpPr/>
          <p:nvPr/>
        </p:nvSpPr>
        <p:spPr>
          <a:xfrm>
            <a:off x="1926545" y="2486526"/>
            <a:ext cx="1490344" cy="369332"/>
          </a:xfrm>
          <a:prstGeom prst="rect">
            <a:avLst/>
          </a:prstGeom>
        </p:spPr>
        <p:txBody>
          <a:bodyPr wrap="none">
            <a:spAutoFit/>
          </a:bodyPr>
          <a:lstStyle/>
          <a:p>
            <a:r>
              <a:rPr lang="tt-RU" b="1" i="1" dirty="0">
                <a:ln/>
                <a:solidFill>
                  <a:srgbClr val="C00000"/>
                </a:solidFill>
                <a:latin typeface="Times New Roman" panose="02020603050405020304" pitchFamily="18" charset="0"/>
                <a:cs typeface="Times New Roman" panose="02020603050405020304" pitchFamily="18" charset="0"/>
              </a:rPr>
              <a:t>Котлыйбыз!</a:t>
            </a:r>
            <a:endParaRPr lang="ru-RU" dirty="0"/>
          </a:p>
        </p:txBody>
      </p:sp>
      <p:sp>
        <p:nvSpPr>
          <p:cNvPr id="26" name="Прямоугольник 25"/>
          <p:cNvSpPr/>
          <p:nvPr/>
        </p:nvSpPr>
        <p:spPr>
          <a:xfrm>
            <a:off x="1717197" y="3920368"/>
            <a:ext cx="1490344" cy="12002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chemeClr val="bg1"/>
                </a:solidFill>
              </a:ln>
            </a:endParaRPr>
          </a:p>
        </p:txBody>
      </p:sp>
      <p:sp>
        <p:nvSpPr>
          <p:cNvPr id="27" name="Прямоугольник 26"/>
          <p:cNvSpPr/>
          <p:nvPr/>
        </p:nvSpPr>
        <p:spPr>
          <a:xfrm>
            <a:off x="1184005" y="2811005"/>
            <a:ext cx="2849415" cy="3108543"/>
          </a:xfrm>
          <a:prstGeom prst="rect">
            <a:avLst/>
          </a:prstGeom>
        </p:spPr>
        <p:txBody>
          <a:bodyPr wrap="square">
            <a:spAutoFit/>
          </a:bodyPr>
          <a:lstStyle/>
          <a:p>
            <a:r>
              <a:rPr lang="ru-RU" sz="1400" dirty="0" err="1">
                <a:solidFill>
                  <a:srgbClr val="002060"/>
                </a:solidFill>
                <a:latin typeface="Times New Roman" panose="02020603050405020304" pitchFamily="18" charset="0"/>
                <a:cs typeface="Times New Roman" panose="02020603050405020304" pitchFamily="18" charset="0"/>
              </a:rPr>
              <a:t>Кадерле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хатын-кызлар</a:t>
            </a:r>
            <a:r>
              <a:rPr lang="ru-RU" sz="1400" dirty="0">
                <a:solidFill>
                  <a:srgbClr val="002060"/>
                </a:solidFill>
                <a:latin typeface="Times New Roman" panose="02020603050405020304" pitchFamily="18" charset="0"/>
                <a:cs typeface="Times New Roman" panose="02020603050405020304" pitchFamily="18" charset="0"/>
              </a:rPr>
              <a:t> - </a:t>
            </a:r>
            <a:r>
              <a:rPr lang="ru-RU" sz="1400" dirty="0" err="1">
                <a:solidFill>
                  <a:srgbClr val="002060"/>
                </a:solidFill>
                <a:latin typeface="Times New Roman" panose="02020603050405020304" pitchFamily="18" charset="0"/>
                <a:cs typeface="Times New Roman" panose="02020603050405020304" pitchFamily="18" charset="0"/>
              </a:rPr>
              <a:t>әниләр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әбиләр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апалар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Сезне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a:solidFill>
                  <a:srgbClr val="FF0000"/>
                </a:solidFill>
                <a:latin typeface="Times New Roman" panose="02020603050405020304" pitchFamily="18" charset="0"/>
                <a:cs typeface="Times New Roman" panose="02020603050405020304" pitchFamily="18" charset="0"/>
              </a:rPr>
              <a:t>8 Март </a:t>
            </a:r>
            <a:r>
              <a:rPr lang="ru-RU" sz="1400" dirty="0" err="1">
                <a:solidFill>
                  <a:srgbClr val="002060"/>
                </a:solidFill>
                <a:latin typeface="Times New Roman" panose="02020603050405020304" pitchFamily="18" charset="0"/>
                <a:cs typeface="Times New Roman" panose="02020603050405020304" pitchFamily="18" charset="0"/>
              </a:rPr>
              <a:t>белән</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котлыйбыз</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Барыгызга</a:t>
            </a:r>
            <a:r>
              <a:rPr lang="ru-RU" sz="1400" dirty="0">
                <a:solidFill>
                  <a:srgbClr val="002060"/>
                </a:solidFill>
                <a:latin typeface="Times New Roman" panose="02020603050405020304" pitchFamily="18" charset="0"/>
                <a:cs typeface="Times New Roman" panose="02020603050405020304" pitchFamily="18" charset="0"/>
              </a:rPr>
              <a:t> да </a:t>
            </a:r>
            <a:r>
              <a:rPr lang="ru-RU" sz="1400" dirty="0" err="1">
                <a:solidFill>
                  <a:srgbClr val="002060"/>
                </a:solidFill>
                <a:latin typeface="Times New Roman" panose="02020603050405020304" pitchFamily="18" charset="0"/>
                <a:cs typeface="Times New Roman" panose="02020603050405020304" pitchFamily="18" charset="0"/>
              </a:rPr>
              <a:t>язгы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кәеф</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телибез</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Һәрвакыт</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ярдәмчел</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һәм</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игелекле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матур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елмаюлы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һәм</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кайнар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йөрәкле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булыгыз</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Сезнең</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һәрберегез</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бәхетле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яраткан</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булсын</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Барыбызга</a:t>
            </a:r>
            <a:r>
              <a:rPr lang="ru-RU" sz="1400" dirty="0">
                <a:solidFill>
                  <a:srgbClr val="002060"/>
                </a:solidFill>
                <a:latin typeface="Times New Roman" panose="02020603050405020304" pitchFamily="18" charset="0"/>
                <a:cs typeface="Times New Roman" panose="02020603050405020304" pitchFamily="18" charset="0"/>
              </a:rPr>
              <a:t> да </a:t>
            </a:r>
            <a:r>
              <a:rPr lang="ru-RU" sz="1400" dirty="0" err="1">
                <a:solidFill>
                  <a:srgbClr val="002060"/>
                </a:solidFill>
                <a:latin typeface="Times New Roman" panose="02020603050405020304" pitchFamily="18" charset="0"/>
                <a:cs typeface="Times New Roman" panose="02020603050405020304" pitchFamily="18" charset="0"/>
              </a:rPr>
              <a:t>нык</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сәламәтлек</a:t>
            </a:r>
            <a:endParaRPr lang="ru-RU" sz="1400" dirty="0" smtClean="0">
              <a:solidFill>
                <a:srgbClr val="002060"/>
              </a:solidFill>
              <a:latin typeface="Times New Roman" panose="02020603050405020304" pitchFamily="18" charset="0"/>
              <a:cs typeface="Times New Roman" panose="02020603050405020304" pitchFamily="18" charset="0"/>
            </a:endParaRPr>
          </a:p>
          <a:p>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һәм</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рух</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күтәренкелеге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хатын</a:t>
            </a:r>
            <a:r>
              <a:rPr lang="ru-RU" sz="1400" dirty="0" smtClean="0">
                <a:solidFill>
                  <a:srgbClr val="002060"/>
                </a:solidFill>
                <a:latin typeface="Times New Roman" panose="02020603050405020304" pitchFamily="18" charset="0"/>
                <a:cs typeface="Times New Roman" panose="02020603050405020304" pitchFamily="18" charset="0"/>
              </a:rPr>
              <a:t>-</a:t>
            </a:r>
          </a:p>
          <a:p>
            <a:r>
              <a:rPr lang="ru-RU" sz="1400" dirty="0" err="1" smtClean="0">
                <a:solidFill>
                  <a:srgbClr val="002060"/>
                </a:solidFill>
                <a:latin typeface="Times New Roman" panose="02020603050405020304" pitchFamily="18" charset="0"/>
                <a:cs typeface="Times New Roman" panose="02020603050405020304" pitchFamily="18" charset="0"/>
              </a:rPr>
              <a:t>кыз</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бәхете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һәм</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күңел</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тынычлы</a:t>
            </a:r>
            <a:r>
              <a:rPr lang="ru-RU" sz="1400" dirty="0" smtClean="0">
                <a:solidFill>
                  <a:srgbClr val="002060"/>
                </a:solidFill>
                <a:latin typeface="Times New Roman" panose="02020603050405020304" pitchFamily="18" charset="0"/>
                <a:cs typeface="Times New Roman" panose="02020603050405020304" pitchFamily="18" charset="0"/>
              </a:rPr>
              <a:t>-</a:t>
            </a:r>
          </a:p>
          <a:p>
            <a:r>
              <a:rPr lang="ru-RU" sz="1400" dirty="0" err="1" smtClean="0">
                <a:solidFill>
                  <a:srgbClr val="002060"/>
                </a:solidFill>
                <a:latin typeface="Times New Roman" panose="02020603050405020304" pitchFamily="18" charset="0"/>
                <a:cs typeface="Times New Roman" panose="02020603050405020304" pitchFamily="18" charset="0"/>
              </a:rPr>
              <a:t>гы</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телибез</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Һәрчак</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сезнең</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rPr>
              <a:t>бар-</a:t>
            </a:r>
          </a:p>
          <a:p>
            <a:r>
              <a:rPr lang="ru-RU" sz="1400" dirty="0" smtClean="0">
                <a:solidFill>
                  <a:srgbClr val="002060"/>
                </a:solidFill>
                <a:latin typeface="Times New Roman" panose="02020603050405020304" pitchFamily="18" charset="0"/>
                <a:cs typeface="Times New Roman" panose="02020603050405020304" pitchFamily="18" charset="0"/>
              </a:rPr>
              <a:t>лык </a:t>
            </a:r>
            <a:r>
              <a:rPr lang="ru-RU" sz="1400" dirty="0" err="1">
                <a:solidFill>
                  <a:srgbClr val="002060"/>
                </a:solidFill>
                <a:latin typeface="Times New Roman" panose="02020603050405020304" pitchFamily="18" charset="0"/>
                <a:cs typeface="Times New Roman" panose="02020603050405020304" pitchFamily="18" charset="0"/>
              </a:rPr>
              <a:t>якыннарыгыз</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һәм</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туганна</a:t>
            </a:r>
            <a:r>
              <a:rPr lang="ru-RU" sz="1400" dirty="0" smtClean="0">
                <a:solidFill>
                  <a:srgbClr val="002060"/>
                </a:solidFill>
                <a:latin typeface="Times New Roman" panose="02020603050405020304" pitchFamily="18" charset="0"/>
                <a:cs typeface="Times New Roman" panose="02020603050405020304" pitchFamily="18" charset="0"/>
              </a:rPr>
              <a:t>-</a:t>
            </a:r>
          </a:p>
          <a:p>
            <a:r>
              <a:rPr lang="ru-RU" sz="1400" dirty="0" err="1" smtClean="0">
                <a:solidFill>
                  <a:srgbClr val="002060"/>
                </a:solidFill>
                <a:latin typeface="Times New Roman" panose="02020603050405020304" pitchFamily="18" charset="0"/>
                <a:cs typeface="Times New Roman" panose="02020603050405020304" pitchFamily="18" charset="0"/>
              </a:rPr>
              <a:t>рыгыз</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янәшәдә</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булсын</a:t>
            </a:r>
            <a:r>
              <a:rPr lang="ru-RU" sz="1400" dirty="0" smtClean="0">
                <a:solidFill>
                  <a:srgbClr val="002060"/>
                </a:solidFill>
                <a:latin typeface="Times New Roman" panose="02020603050405020304" pitchFamily="18" charset="0"/>
                <a:cs typeface="Times New Roman" panose="02020603050405020304" pitchFamily="18" charset="0"/>
              </a:rPr>
              <a:t>.</a:t>
            </a:r>
            <a:endParaRPr lang="ru-RU" sz="1400" dirty="0"/>
          </a:p>
        </p:txBody>
      </p:sp>
      <p:sp>
        <p:nvSpPr>
          <p:cNvPr id="33" name="Прямоугольник 32"/>
          <p:cNvSpPr/>
          <p:nvPr/>
        </p:nvSpPr>
        <p:spPr>
          <a:xfrm>
            <a:off x="5893195" y="1264751"/>
            <a:ext cx="4436471" cy="369332"/>
          </a:xfrm>
          <a:prstGeom prst="rect">
            <a:avLst/>
          </a:prstGeom>
        </p:spPr>
        <p:txBody>
          <a:bodyPr wrap="none">
            <a:spAutoFit/>
          </a:bodyPr>
          <a:lstStyle/>
          <a:p>
            <a:r>
              <a:rPr lang="tt-RU" b="1" i="1" dirty="0">
                <a:ln/>
                <a:solidFill>
                  <a:srgbClr val="C00000"/>
                </a:solidFill>
                <a:latin typeface="Times New Roman" panose="02020603050405020304" pitchFamily="18" charset="0"/>
                <a:cs typeface="Times New Roman" panose="02020603050405020304" pitchFamily="18" charset="0"/>
              </a:rPr>
              <a:t>Җиңү </a:t>
            </a:r>
            <a:r>
              <a:rPr lang="tt-RU" b="1" i="1" dirty="0" smtClean="0">
                <a:ln/>
                <a:solidFill>
                  <a:srgbClr val="C00000"/>
                </a:solidFill>
                <a:latin typeface="Times New Roman" panose="02020603050405020304" pitchFamily="18" charset="0"/>
                <a:cs typeface="Times New Roman" panose="02020603050405020304" pitchFamily="18" charset="0"/>
              </a:rPr>
              <a:t>шатлыклары </a:t>
            </a:r>
            <a:r>
              <a:rPr lang="tt-RU" b="1" i="1" dirty="0">
                <a:ln/>
                <a:solidFill>
                  <a:srgbClr val="C00000"/>
                </a:solidFill>
                <a:latin typeface="Times New Roman" panose="02020603050405020304" pitchFamily="18" charset="0"/>
                <a:cs typeface="Times New Roman" panose="02020603050405020304" pitchFamily="18" charset="0"/>
              </a:rPr>
              <a:t>белән уртаклашабыз</a:t>
            </a:r>
            <a:endParaRPr lang="ru-RU" dirty="0"/>
          </a:p>
        </p:txBody>
      </p:sp>
      <p:sp>
        <p:nvSpPr>
          <p:cNvPr id="34" name="Прямоугольник 33"/>
          <p:cNvSpPr/>
          <p:nvPr/>
        </p:nvSpPr>
        <p:spPr>
          <a:xfrm>
            <a:off x="5648204" y="1712413"/>
            <a:ext cx="3767737" cy="2246769"/>
          </a:xfrm>
          <a:prstGeom prst="rect">
            <a:avLst/>
          </a:prstGeom>
        </p:spPr>
        <p:txBody>
          <a:bodyPr wrap="square">
            <a:spAutoFit/>
          </a:bodyPr>
          <a:lstStyle/>
          <a:p>
            <a:r>
              <a:rPr lang="tt-RU" sz="1400" dirty="0" smtClean="0">
                <a:ln/>
                <a:solidFill>
                  <a:srgbClr val="002060"/>
                </a:solidFill>
                <a:latin typeface="Times New Roman" panose="02020603050405020304" pitchFamily="18" charset="0"/>
                <a:cs typeface="Times New Roman" panose="02020603050405020304" pitchFamily="18" charset="0"/>
              </a:rPr>
              <a:t>Уртанчылар төркемендә тәрбиялә-</a:t>
            </a:r>
          </a:p>
          <a:p>
            <a:r>
              <a:rPr lang="tt-RU" sz="1400" dirty="0" smtClean="0">
                <a:ln/>
                <a:solidFill>
                  <a:srgbClr val="002060"/>
                </a:solidFill>
                <a:latin typeface="Times New Roman" panose="02020603050405020304" pitchFamily="18" charset="0"/>
                <a:cs typeface="Times New Roman" panose="02020603050405020304" pitchFamily="18" charset="0"/>
              </a:rPr>
              <a:t>нүче Мөбәракшин </a:t>
            </a:r>
            <a:r>
              <a:rPr lang="tt-RU" sz="1400" dirty="0">
                <a:ln/>
                <a:solidFill>
                  <a:srgbClr val="002060"/>
                </a:solidFill>
                <a:latin typeface="Times New Roman" panose="02020603050405020304" pitchFamily="18" charset="0"/>
                <a:cs typeface="Times New Roman" panose="02020603050405020304" pitchFamily="18" charset="0"/>
              </a:rPr>
              <a:t>Нариман </a:t>
            </a:r>
            <a:r>
              <a:rPr lang="tt-RU" sz="1400" dirty="0">
                <a:ln/>
                <a:solidFill>
                  <a:srgbClr val="FF0000"/>
                </a:solidFill>
                <a:latin typeface="Times New Roman" panose="02020603050405020304" pitchFamily="18" charset="0"/>
                <a:cs typeface="Times New Roman" panose="02020603050405020304" pitchFamily="18" charset="0"/>
              </a:rPr>
              <a:t>«Россия династиясе-2026»</a:t>
            </a:r>
            <a:r>
              <a:rPr lang="en-US" sz="1400" dirty="0">
                <a:ln/>
                <a:solidFill>
                  <a:srgbClr val="002060"/>
                </a:solidFill>
                <a:latin typeface="Times New Roman" panose="02020603050405020304" pitchFamily="18" charset="0"/>
                <a:cs typeface="Times New Roman" panose="02020603050405020304" pitchFamily="18" charset="0"/>
              </a:rPr>
              <a:t>XVII </a:t>
            </a:r>
            <a:r>
              <a:rPr lang="tt-RU" sz="1400" dirty="0" smtClean="0">
                <a:ln/>
                <a:solidFill>
                  <a:srgbClr val="002060"/>
                </a:solidFill>
                <a:latin typeface="Times New Roman" panose="02020603050405020304" pitchFamily="18" charset="0"/>
                <a:cs typeface="Times New Roman" panose="02020603050405020304" pitchFamily="18" charset="0"/>
              </a:rPr>
              <a:t>Төбәкара</a:t>
            </a:r>
          </a:p>
          <a:p>
            <a:r>
              <a:rPr lang="tt-RU" sz="1400" dirty="0" smtClean="0">
                <a:ln/>
                <a:solidFill>
                  <a:srgbClr val="002060"/>
                </a:solidFill>
                <a:latin typeface="Times New Roman" panose="02020603050405020304" pitchFamily="18" charset="0"/>
                <a:cs typeface="Times New Roman" panose="02020603050405020304" pitchFamily="18" charset="0"/>
              </a:rPr>
              <a:t> </a:t>
            </a:r>
            <a:r>
              <a:rPr lang="tt-RU" sz="1400" dirty="0">
                <a:ln/>
                <a:solidFill>
                  <a:srgbClr val="002060"/>
                </a:solidFill>
                <a:latin typeface="Times New Roman" panose="02020603050405020304" pitchFamily="18" charset="0"/>
                <a:cs typeface="Times New Roman" panose="02020603050405020304" pitchFamily="18" charset="0"/>
              </a:rPr>
              <a:t>укучыларның иҗади һәм </a:t>
            </a:r>
            <a:r>
              <a:rPr lang="tt-RU" sz="1400" dirty="0" smtClean="0">
                <a:ln/>
                <a:solidFill>
                  <a:srgbClr val="002060"/>
                </a:solidFill>
                <a:latin typeface="Times New Roman" panose="02020603050405020304" pitchFamily="18" charset="0"/>
                <a:cs typeface="Times New Roman" panose="02020603050405020304" pitchFamily="18" charset="0"/>
              </a:rPr>
              <a:t>проект</a:t>
            </a:r>
          </a:p>
          <a:p>
            <a:r>
              <a:rPr lang="tt-RU" sz="1400" dirty="0" smtClean="0">
                <a:ln/>
                <a:solidFill>
                  <a:srgbClr val="002060"/>
                </a:solidFill>
                <a:latin typeface="Times New Roman" panose="02020603050405020304" pitchFamily="18" charset="0"/>
                <a:cs typeface="Times New Roman" panose="02020603050405020304" pitchFamily="18" charset="0"/>
              </a:rPr>
              <a:t> </a:t>
            </a:r>
            <a:r>
              <a:rPr lang="tt-RU" sz="1400" dirty="0">
                <a:ln/>
                <a:solidFill>
                  <a:srgbClr val="002060"/>
                </a:solidFill>
                <a:latin typeface="Times New Roman" panose="02020603050405020304" pitchFamily="18" charset="0"/>
                <a:cs typeface="Times New Roman" panose="02020603050405020304" pitchFamily="18" charset="0"/>
              </a:rPr>
              <a:t>эшләре конкурсында </a:t>
            </a:r>
            <a:r>
              <a:rPr lang="en-US" sz="1400" dirty="0">
                <a:ln/>
                <a:solidFill>
                  <a:srgbClr val="FF0000"/>
                </a:solidFill>
                <a:latin typeface="Times New Roman" panose="02020603050405020304" pitchFamily="18" charset="0"/>
                <a:cs typeface="Times New Roman" panose="02020603050405020304" pitchFamily="18" charset="0"/>
              </a:rPr>
              <a:t>II </a:t>
            </a:r>
            <a:r>
              <a:rPr lang="tt-RU" sz="1400" dirty="0">
                <a:ln/>
                <a:solidFill>
                  <a:srgbClr val="FF0000"/>
                </a:solidFill>
                <a:latin typeface="Times New Roman" panose="02020603050405020304" pitchFamily="18" charset="0"/>
                <a:cs typeface="Times New Roman" panose="02020603050405020304" pitchFamily="18" charset="0"/>
              </a:rPr>
              <a:t>дәрәҗә </a:t>
            </a:r>
            <a:endParaRPr lang="tt-RU" sz="1400" dirty="0" smtClean="0">
              <a:ln/>
              <a:solidFill>
                <a:srgbClr val="FF0000"/>
              </a:solidFill>
              <a:latin typeface="Times New Roman" panose="02020603050405020304" pitchFamily="18" charset="0"/>
              <a:cs typeface="Times New Roman" panose="02020603050405020304" pitchFamily="18" charset="0"/>
            </a:endParaRPr>
          </a:p>
          <a:p>
            <a:r>
              <a:rPr lang="tt-RU" sz="1400" dirty="0" smtClean="0">
                <a:ln/>
                <a:solidFill>
                  <a:srgbClr val="FF0000"/>
                </a:solidFill>
                <a:latin typeface="Times New Roman" panose="02020603050405020304" pitchFamily="18" charset="0"/>
                <a:cs typeface="Times New Roman" panose="02020603050405020304" pitchFamily="18" charset="0"/>
              </a:rPr>
              <a:t>диплом</a:t>
            </a:r>
            <a:r>
              <a:rPr lang="tt-RU" sz="1400" dirty="0" smtClean="0">
                <a:ln/>
                <a:solidFill>
                  <a:srgbClr val="002060"/>
                </a:solidFill>
                <a:latin typeface="Times New Roman" panose="02020603050405020304" pitchFamily="18" charset="0"/>
                <a:cs typeface="Times New Roman" panose="02020603050405020304" pitchFamily="18" charset="0"/>
              </a:rPr>
              <a:t> </a:t>
            </a:r>
            <a:r>
              <a:rPr lang="tt-RU" sz="1400" dirty="0">
                <a:ln/>
                <a:solidFill>
                  <a:srgbClr val="002060"/>
                </a:solidFill>
                <a:latin typeface="Times New Roman" panose="02020603050405020304" pitchFamily="18" charset="0"/>
                <a:cs typeface="Times New Roman" panose="02020603050405020304" pitchFamily="18" charset="0"/>
              </a:rPr>
              <a:t>иясе булды! </a:t>
            </a:r>
            <a:r>
              <a:rPr lang="tt-RU" sz="1400" dirty="0" smtClean="0">
                <a:ln/>
                <a:solidFill>
                  <a:srgbClr val="002060"/>
                </a:solidFill>
                <a:latin typeface="Times New Roman" panose="02020603050405020304" pitchFamily="18" charset="0"/>
                <a:cs typeface="Times New Roman" panose="02020603050405020304" pitchFamily="18" charset="0"/>
              </a:rPr>
              <a:t>Нариманны, </a:t>
            </a:r>
          </a:p>
          <a:p>
            <a:r>
              <a:rPr lang="tt-RU" sz="1400" dirty="0" smtClean="0">
                <a:ln/>
                <a:solidFill>
                  <a:srgbClr val="002060"/>
                </a:solidFill>
                <a:latin typeface="Times New Roman" panose="02020603050405020304" pitchFamily="18" charset="0"/>
                <a:cs typeface="Times New Roman" panose="02020603050405020304" pitchFamily="18" charset="0"/>
              </a:rPr>
              <a:t>аның </a:t>
            </a:r>
            <a:r>
              <a:rPr lang="tt-RU" sz="1400" dirty="0">
                <a:ln/>
                <a:solidFill>
                  <a:srgbClr val="002060"/>
                </a:solidFill>
                <a:latin typeface="Times New Roman" panose="02020603050405020304" pitchFamily="18" charset="0"/>
                <a:cs typeface="Times New Roman" panose="02020603050405020304" pitchFamily="18" charset="0"/>
              </a:rPr>
              <a:t>әти-әнисен һәм тәрбиячесе </a:t>
            </a:r>
            <a:endParaRPr lang="tt-RU" sz="1400" dirty="0" smtClean="0">
              <a:ln/>
              <a:solidFill>
                <a:srgbClr val="002060"/>
              </a:solidFill>
              <a:latin typeface="Times New Roman" panose="02020603050405020304" pitchFamily="18" charset="0"/>
              <a:cs typeface="Times New Roman" panose="02020603050405020304" pitchFamily="18" charset="0"/>
            </a:endParaRPr>
          </a:p>
          <a:p>
            <a:r>
              <a:rPr lang="tt-RU" sz="1400" dirty="0" smtClean="0">
                <a:ln/>
                <a:solidFill>
                  <a:srgbClr val="002060"/>
                </a:solidFill>
                <a:latin typeface="Times New Roman" panose="02020603050405020304" pitchFamily="18" charset="0"/>
                <a:cs typeface="Times New Roman" panose="02020603050405020304" pitchFamily="18" charset="0"/>
              </a:rPr>
              <a:t>Шакирова </a:t>
            </a:r>
            <a:r>
              <a:rPr lang="tt-RU" sz="1400" dirty="0">
                <a:ln/>
                <a:solidFill>
                  <a:srgbClr val="002060"/>
                </a:solidFill>
                <a:latin typeface="Times New Roman" panose="02020603050405020304" pitchFamily="18" charset="0"/>
                <a:cs typeface="Times New Roman" panose="02020603050405020304" pitchFamily="18" charset="0"/>
              </a:rPr>
              <a:t>Гөлнара Нәҗип кызын </a:t>
            </a:r>
            <a:endParaRPr lang="tt-RU" sz="1400" dirty="0" smtClean="0">
              <a:ln/>
              <a:solidFill>
                <a:srgbClr val="002060"/>
              </a:solidFill>
              <a:latin typeface="Times New Roman" panose="02020603050405020304" pitchFamily="18" charset="0"/>
              <a:cs typeface="Times New Roman" panose="02020603050405020304" pitchFamily="18" charset="0"/>
            </a:endParaRPr>
          </a:p>
          <a:p>
            <a:r>
              <a:rPr lang="tt-RU" sz="1400" dirty="0" smtClean="0">
                <a:ln/>
                <a:solidFill>
                  <a:srgbClr val="002060"/>
                </a:solidFill>
                <a:latin typeface="Times New Roman" panose="02020603050405020304" pitchFamily="18" charset="0"/>
                <a:cs typeface="Times New Roman" panose="02020603050405020304" pitchFamily="18" charset="0"/>
              </a:rPr>
              <a:t>котлыйбыз </a:t>
            </a:r>
            <a:r>
              <a:rPr lang="tt-RU" sz="1400" dirty="0">
                <a:ln/>
                <a:solidFill>
                  <a:srgbClr val="002060"/>
                </a:solidFill>
                <a:latin typeface="Times New Roman" panose="02020603050405020304" pitchFamily="18" charset="0"/>
                <a:cs typeface="Times New Roman" panose="02020603050405020304" pitchFamily="18" charset="0"/>
              </a:rPr>
              <a:t>һәм хезмәте </a:t>
            </a:r>
            <a:r>
              <a:rPr lang="tt-RU" sz="1400" dirty="0" smtClean="0">
                <a:ln/>
                <a:solidFill>
                  <a:srgbClr val="002060"/>
                </a:solidFill>
                <a:latin typeface="Times New Roman" panose="02020603050405020304" pitchFamily="18" charset="0"/>
                <a:cs typeface="Times New Roman" panose="02020603050405020304" pitchFamily="18" charset="0"/>
              </a:rPr>
              <a:t>өчен</a:t>
            </a:r>
          </a:p>
          <a:p>
            <a:r>
              <a:rPr lang="tt-RU" sz="1400" dirty="0" smtClean="0">
                <a:ln/>
                <a:solidFill>
                  <a:srgbClr val="002060"/>
                </a:solidFill>
                <a:latin typeface="Times New Roman" panose="02020603050405020304" pitchFamily="18" charset="0"/>
                <a:cs typeface="Times New Roman" panose="02020603050405020304" pitchFamily="18" charset="0"/>
              </a:rPr>
              <a:t> </a:t>
            </a:r>
            <a:r>
              <a:rPr lang="tt-RU" sz="1400" dirty="0">
                <a:ln/>
                <a:solidFill>
                  <a:srgbClr val="002060"/>
                </a:solidFill>
                <a:latin typeface="Times New Roman" panose="02020603050405020304" pitchFamily="18" charset="0"/>
                <a:cs typeface="Times New Roman" panose="02020603050405020304" pitchFamily="18" charset="0"/>
              </a:rPr>
              <a:t>рәхмәт белдерәбез ! </a:t>
            </a:r>
            <a:endParaRPr lang="ru-RU" sz="1400" dirty="0">
              <a:solidFill>
                <a:srgbClr val="002060"/>
              </a:solidFill>
            </a:endParaRPr>
          </a:p>
        </p:txBody>
      </p:sp>
      <p:pic>
        <p:nvPicPr>
          <p:cNvPr id="35" name="Рисунок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97847" y="1772784"/>
            <a:ext cx="3463636" cy="2597727"/>
          </a:xfrm>
          <a:prstGeom prst="rect">
            <a:avLst/>
          </a:prstGeom>
        </p:spPr>
      </p:pic>
      <p:pic>
        <p:nvPicPr>
          <p:cNvPr id="36" name="Рисунок 3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40486" y="1264751"/>
            <a:ext cx="1361496" cy="2937632"/>
          </a:xfrm>
          <a:prstGeom prst="rect">
            <a:avLst/>
          </a:prstGeom>
        </p:spPr>
      </p:pic>
      <p:sp>
        <p:nvSpPr>
          <p:cNvPr id="38" name="Прямоугольник 37"/>
          <p:cNvSpPr/>
          <p:nvPr/>
        </p:nvSpPr>
        <p:spPr>
          <a:xfrm>
            <a:off x="8907308" y="4443528"/>
            <a:ext cx="3438650" cy="1384995"/>
          </a:xfrm>
          <a:prstGeom prst="rect">
            <a:avLst/>
          </a:prstGeom>
        </p:spPr>
        <p:txBody>
          <a:bodyPr wrap="square">
            <a:spAutoFit/>
          </a:bodyPr>
          <a:lstStyle/>
          <a:p>
            <a:r>
              <a:rPr lang="ru-RU" sz="1400" dirty="0">
                <a:solidFill>
                  <a:srgbClr val="FF0000"/>
                </a:solidFill>
                <a:latin typeface="Times New Roman" panose="02020603050405020304" pitchFamily="18" charset="0"/>
                <a:cs typeface="Times New Roman" panose="02020603050405020304" pitchFamily="18" charset="0"/>
              </a:rPr>
              <a:t>«</a:t>
            </a:r>
            <a:r>
              <a:rPr lang="ru-RU" sz="1400" dirty="0" err="1">
                <a:solidFill>
                  <a:srgbClr val="FF0000"/>
                </a:solidFill>
                <a:latin typeface="Times New Roman" panose="02020603050405020304" pitchFamily="18" charset="0"/>
                <a:cs typeface="Times New Roman" panose="02020603050405020304" pitchFamily="18" charset="0"/>
              </a:rPr>
              <a:t>Сәйяр</a:t>
            </a:r>
            <a:r>
              <a:rPr lang="ru-RU" sz="1400" dirty="0">
                <a:solidFill>
                  <a:srgbClr val="FF0000"/>
                </a:solidFill>
                <a:latin typeface="Times New Roman" panose="02020603050405020304" pitchFamily="18" charset="0"/>
                <a:cs typeface="Times New Roman" panose="02020603050405020304" pitchFamily="18" charset="0"/>
              </a:rPr>
              <a:t>» театр фестивале </a:t>
            </a:r>
            <a:r>
              <a:rPr lang="ru-RU" sz="1400" dirty="0">
                <a:solidFill>
                  <a:srgbClr val="002060"/>
                </a:solidFill>
                <a:latin typeface="Times New Roman" panose="02020603050405020304" pitchFamily="18" charset="0"/>
                <a:cs typeface="Times New Roman" panose="02020603050405020304" pitchFamily="18" charset="0"/>
              </a:rPr>
              <a:t>республика </a:t>
            </a:r>
            <a:r>
              <a:rPr lang="ru-RU" sz="1400" dirty="0" err="1">
                <a:solidFill>
                  <a:srgbClr val="002060"/>
                </a:solidFill>
                <a:latin typeface="Times New Roman" panose="02020603050405020304" pitchFamily="18" charset="0"/>
                <a:cs typeface="Times New Roman" panose="02020603050405020304" pitchFamily="18" charset="0"/>
              </a:rPr>
              <a:t>бәйгесенең</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муниципаль</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этабында</a:t>
            </a:r>
            <a:r>
              <a:rPr lang="ru-RU" sz="1400" dirty="0" smtClean="0">
                <a:solidFill>
                  <a:srgbClr val="002060"/>
                </a:solidFill>
                <a:latin typeface="Times New Roman" panose="02020603050405020304" pitchFamily="18" charset="0"/>
                <a:cs typeface="Times New Roman" panose="02020603050405020304" pitchFamily="18" charset="0"/>
              </a:rPr>
              <a:t> м</a:t>
            </a:r>
            <a:r>
              <a:rPr lang="tt-RU" sz="1400" dirty="0" smtClean="0">
                <a:solidFill>
                  <a:srgbClr val="002060"/>
                </a:solidFill>
                <a:latin typeface="Times New Roman" panose="02020603050405020304" pitchFamily="18" charset="0"/>
                <a:cs typeface="Times New Roman" panose="02020603050405020304" pitchFamily="18" charset="0"/>
              </a:rPr>
              <a:t>әктәпкә әзерлек төркеме балалары “Солдатка озату” күренеше белән </a:t>
            </a:r>
            <a:r>
              <a:rPr lang="en-US" sz="1400" dirty="0">
                <a:solidFill>
                  <a:srgbClr val="FF0000"/>
                </a:solidFill>
                <a:latin typeface="Times New Roman" panose="02020603050405020304" pitchFamily="18" charset="0"/>
                <a:cs typeface="Times New Roman" panose="02020603050405020304" pitchFamily="18" charset="0"/>
              </a:rPr>
              <a:t>II</a:t>
            </a:r>
            <a:r>
              <a:rPr lang="tt-RU" sz="1400" dirty="0" smtClean="0">
                <a:solidFill>
                  <a:srgbClr val="FF0000"/>
                </a:solidFill>
                <a:latin typeface="Times New Roman" panose="02020603050405020304" pitchFamily="18" charset="0"/>
                <a:cs typeface="Times New Roman" panose="02020603050405020304" pitchFamily="18" charset="0"/>
              </a:rPr>
              <a:t> урынны</a:t>
            </a:r>
            <a:r>
              <a:rPr lang="tt-RU" sz="1400" dirty="0" smtClean="0">
                <a:solidFill>
                  <a:srgbClr val="002060"/>
                </a:solidFill>
                <a:latin typeface="Times New Roman" panose="02020603050405020304" pitchFamily="18" charset="0"/>
                <a:cs typeface="Times New Roman" panose="02020603050405020304" pitchFamily="18" charset="0"/>
              </a:rPr>
              <a:t> яуладылар. Афәрин! Алда да яңа уңышлар сезгә!!!</a:t>
            </a:r>
            <a:endParaRPr lang="ru-RU" sz="1400" b="0" i="0" dirty="0">
              <a:solidFill>
                <a:srgbClr val="002060"/>
              </a:solidFill>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4045996" y="4210809"/>
            <a:ext cx="2937067" cy="2246769"/>
          </a:xfrm>
          <a:prstGeom prst="rect">
            <a:avLst/>
          </a:prstGeom>
        </p:spPr>
        <p:txBody>
          <a:bodyPr wrap="square">
            <a:spAutoFit/>
          </a:bodyPr>
          <a:lstStyle/>
          <a:p>
            <a:r>
              <a:rPr lang="ru-RU" sz="1400" dirty="0" err="1" smtClean="0">
                <a:solidFill>
                  <a:srgbClr val="002060"/>
                </a:solidFill>
                <a:latin typeface="Times New Roman" panose="02020603050405020304" pitchFamily="18" charset="0"/>
                <a:cs typeface="Times New Roman" panose="02020603050405020304" pitchFamily="18" charset="0"/>
              </a:rPr>
              <a:t>Шәймуллин</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Солтан</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Алабуга</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шәһәрендә</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узган</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a:solidFill>
                  <a:srgbClr val="FF0000"/>
                </a:solidFill>
                <a:latin typeface="Times New Roman" panose="02020603050405020304" pitchFamily="18" charset="0"/>
                <a:cs typeface="Times New Roman" panose="02020603050405020304" pitchFamily="18" charset="0"/>
              </a:rPr>
              <a:t>«Мин-татар </a:t>
            </a:r>
            <a:r>
              <a:rPr lang="ru-RU" sz="1400" dirty="0" err="1">
                <a:solidFill>
                  <a:srgbClr val="FF0000"/>
                </a:solidFill>
                <a:latin typeface="Times New Roman" panose="02020603050405020304" pitchFamily="18" charset="0"/>
                <a:cs typeface="Times New Roman" panose="02020603050405020304" pitchFamily="18" charset="0"/>
              </a:rPr>
              <a:t>малае</a:t>
            </a:r>
            <a:r>
              <a:rPr lang="ru-RU" sz="1400" dirty="0">
                <a:solidFill>
                  <a:srgbClr val="FF0000"/>
                </a:solidFill>
                <a:latin typeface="Times New Roman" panose="02020603050405020304" pitchFamily="18" charset="0"/>
                <a:cs typeface="Times New Roman" panose="02020603050405020304" pitchFamily="18" charset="0"/>
              </a:rPr>
              <a:t> 2026» </a:t>
            </a:r>
            <a:r>
              <a:rPr lang="ru-RU" sz="1400" dirty="0" err="1">
                <a:solidFill>
                  <a:srgbClr val="002060"/>
                </a:solidFill>
                <a:latin typeface="Times New Roman" panose="02020603050405020304" pitchFamily="18" charset="0"/>
                <a:cs typeface="Times New Roman" panose="02020603050405020304" pitchFamily="18" charset="0"/>
              </a:rPr>
              <a:t>Бөтенроссия</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конкурсында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FF0000"/>
                </a:solidFill>
                <a:latin typeface="Times New Roman" panose="02020603050405020304" pitchFamily="18" charset="0"/>
                <a:cs typeface="Times New Roman" panose="02020603050405020304" pitchFamily="18" charset="0"/>
              </a:rPr>
              <a:t>2 </a:t>
            </a:r>
            <a:r>
              <a:rPr lang="ru-RU" sz="1400" dirty="0" err="1">
                <a:solidFill>
                  <a:srgbClr val="FF0000"/>
                </a:solidFill>
                <a:latin typeface="Times New Roman" panose="02020603050405020304" pitchFamily="18" charset="0"/>
                <a:cs typeface="Times New Roman" panose="02020603050405020304" pitchFamily="18" charset="0"/>
              </a:rPr>
              <a:t>урын</a:t>
            </a:r>
            <a:r>
              <a:rPr lang="ru-RU" sz="1400" dirty="0">
                <a:solidFill>
                  <a:srgbClr val="FF000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яулады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һәм</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жюриның</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махсус</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призына</a:t>
            </a:r>
            <a:r>
              <a:rPr lang="ru-RU" sz="1400" dirty="0">
                <a:solidFill>
                  <a:srgbClr val="002060"/>
                </a:solidFill>
                <a:latin typeface="Times New Roman" panose="02020603050405020304" pitchFamily="18" charset="0"/>
                <a:cs typeface="Times New Roman" panose="02020603050405020304" pitchFamily="18" charset="0"/>
              </a:rPr>
              <a:t> лаек </a:t>
            </a:r>
            <a:r>
              <a:rPr lang="ru-RU" sz="1400" dirty="0" err="1">
                <a:solidFill>
                  <a:srgbClr val="002060"/>
                </a:solidFill>
                <a:latin typeface="Times New Roman" panose="02020603050405020304" pitchFamily="18" charset="0"/>
                <a:cs typeface="Times New Roman" panose="02020603050405020304" pitchFamily="18" charset="0"/>
              </a:rPr>
              <a:t>булды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Күпсанлы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катнашучылар</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арасында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сайлап</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алу</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турында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җиңеп</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чыкты</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һәм</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бүген</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сайлап</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алынган</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иң</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көчлеләр</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белән</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ярышты</a:t>
            </a:r>
            <a:r>
              <a:rPr lang="ru-RU" sz="1400" dirty="0" smtClean="0">
                <a:solidFill>
                  <a:srgbClr val="002060"/>
                </a:solidFill>
                <a:latin typeface="Times New Roman" panose="02020603050405020304" pitchFamily="18" charset="0"/>
                <a:cs typeface="Times New Roman" panose="02020603050405020304" pitchFamily="18" charset="0"/>
              </a:rPr>
              <a:t>. </a:t>
            </a:r>
            <a:r>
              <a:rPr lang="tt-RU" sz="1400" dirty="0" smtClean="0">
                <a:solidFill>
                  <a:srgbClr val="002060"/>
                </a:solidFill>
                <a:latin typeface="Times New Roman" panose="02020603050405020304" pitchFamily="18" charset="0"/>
                <a:cs typeface="Times New Roman" panose="02020603050405020304" pitchFamily="18" charset="0"/>
              </a:rPr>
              <a:t>Җиңүең белән котлыйбыз, Солтан!</a:t>
            </a:r>
            <a:endParaRPr lang="ru-RU" sz="1400" dirty="0">
              <a:solidFill>
                <a:srgbClr val="00206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8"/>
          <a:stretch>
            <a:fillRect/>
          </a:stretch>
        </p:blipFill>
        <p:spPr>
          <a:xfrm>
            <a:off x="6882679" y="4001603"/>
            <a:ext cx="1992303" cy="2655617"/>
          </a:xfrm>
          <a:prstGeom prst="rect">
            <a:avLst/>
          </a:prstGeom>
        </p:spPr>
      </p:pic>
      <p:pic>
        <p:nvPicPr>
          <p:cNvPr id="1026" name="Picture 2" descr="Picture background"/>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2918" t="11711" r="10271" b="24141"/>
          <a:stretch/>
        </p:blipFill>
        <p:spPr bwMode="auto">
          <a:xfrm>
            <a:off x="10183204" y="5800291"/>
            <a:ext cx="1465515" cy="815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5152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45519" y="2337255"/>
            <a:ext cx="3834512" cy="400110"/>
          </a:xfrm>
          <a:prstGeom prst="rect">
            <a:avLst/>
          </a:prstGeom>
        </p:spPr>
        <p:txBody>
          <a:bodyPr wrap="none">
            <a:spAutoFit/>
          </a:bodyPr>
          <a:lstStyle/>
          <a:p>
            <a:pPr algn="ctr"/>
            <a:r>
              <a:rPr lang="tt-RU" sz="2000" b="1" dirty="0">
                <a:ln/>
                <a:solidFill>
                  <a:srgbClr val="C00000"/>
                </a:solidFill>
                <a:latin typeface="Times New Roman" panose="02020603050405020304" pitchFamily="18" charset="0"/>
                <a:cs typeface="Times New Roman" panose="02020603050405020304" pitchFamily="18" charset="0"/>
              </a:rPr>
              <a:t>Бәйрәмнең күңелле мизгелләре</a:t>
            </a:r>
          </a:p>
        </p:txBody>
      </p:sp>
      <p:sp>
        <p:nvSpPr>
          <p:cNvPr id="3" name="Прямоугольник 2"/>
          <p:cNvSpPr/>
          <p:nvPr/>
        </p:nvSpPr>
        <p:spPr>
          <a:xfrm>
            <a:off x="3707046" y="2608800"/>
            <a:ext cx="4491644" cy="2246769"/>
          </a:xfrm>
          <a:prstGeom prst="rect">
            <a:avLst/>
          </a:prstGeom>
        </p:spPr>
        <p:txBody>
          <a:bodyPr wrap="square">
            <a:spAutoFit/>
          </a:bodyPr>
          <a:lstStyle/>
          <a:p>
            <a:r>
              <a:rPr lang="tt-RU" sz="1400" dirty="0" smtClean="0">
                <a:ln/>
                <a:solidFill>
                  <a:srgbClr val="002060"/>
                </a:solidFill>
                <a:latin typeface="Times New Roman" panose="02020603050405020304" pitchFamily="18" charset="0"/>
                <a:cs typeface="Times New Roman" panose="02020603050405020304" pitchFamily="18" charset="0"/>
              </a:rPr>
              <a:t>Бакчабызда </a:t>
            </a:r>
            <a:r>
              <a:rPr lang="tt-RU" sz="1400" dirty="0">
                <a:ln/>
                <a:solidFill>
                  <a:srgbClr val="C00000"/>
                </a:solidFill>
                <a:latin typeface="Times New Roman" panose="02020603050405020304" pitchFamily="18" charset="0"/>
                <a:cs typeface="Times New Roman" panose="02020603050405020304" pitchFamily="18" charset="0"/>
              </a:rPr>
              <a:t>8март- Халыкара хатын-кызлар көне </a:t>
            </a:r>
            <a:r>
              <a:rPr lang="tt-RU" sz="1400" dirty="0">
                <a:ln/>
                <a:solidFill>
                  <a:srgbClr val="002060"/>
                </a:solidFill>
                <a:latin typeface="Times New Roman" panose="02020603050405020304" pitchFamily="18" charset="0"/>
                <a:cs typeface="Times New Roman" panose="02020603050405020304" pitchFamily="18" charset="0"/>
              </a:rPr>
              <a:t>уңаеннан төркемнәрдә бәйрәм кичәләре гөрләп узды. Балалар бакчаларында үткәрелүче 8 март бәйрәмнәре ул иң матур </a:t>
            </a:r>
            <a:r>
              <a:rPr lang="tt-RU" sz="1400" dirty="0" smtClean="0">
                <a:ln/>
                <a:solidFill>
                  <a:srgbClr val="002060"/>
                </a:solidFill>
                <a:latin typeface="Times New Roman" panose="02020603050405020304" pitchFamily="18" charset="0"/>
                <a:cs typeface="Times New Roman" panose="02020603050405020304" pitchFamily="18" charset="0"/>
              </a:rPr>
              <a:t>бәйрәмнәрнең </a:t>
            </a:r>
            <a:r>
              <a:rPr lang="tt-RU" sz="1400" dirty="0">
                <a:ln/>
                <a:solidFill>
                  <a:srgbClr val="002060"/>
                </a:solidFill>
                <a:latin typeface="Times New Roman" panose="02020603050405020304" pitchFamily="18" charset="0"/>
                <a:cs typeface="Times New Roman" panose="02020603050405020304" pitchFamily="18" charset="0"/>
              </a:rPr>
              <a:t>берсе. Балалар зур тырышлык белән үзләренең иҗади сәләтләрен күрсәттеләр: шигырьләр сөйләделәр, җырлар җырладылар, биеделәр. Әниләр һәм әбиләр белән бергә бәйгеләр һәм уеннар кызыклы һәм күңелле үтте. Балалар иң якын кешеләрен үз куллары белән ясаган  бүләкләр белән сөендерделәр.</a:t>
            </a:r>
          </a:p>
          <a:p>
            <a:r>
              <a:rPr lang="tt-RU" sz="1400" dirty="0">
                <a:ln/>
                <a:solidFill>
                  <a:srgbClr val="002060"/>
                </a:solidFill>
                <a:latin typeface="Times New Roman" panose="02020603050405020304" pitchFamily="18" charset="0"/>
                <a:cs typeface="Times New Roman" panose="02020603050405020304" pitchFamily="18" charset="0"/>
              </a:rPr>
              <a:t> </a:t>
            </a:r>
          </a:p>
        </p:txBody>
      </p:sp>
      <p:pic>
        <p:nvPicPr>
          <p:cNvPr id="4" name="Рисунок 3"/>
          <p:cNvPicPr>
            <a:picLocks noChangeAspect="1"/>
          </p:cNvPicPr>
          <p:nvPr/>
        </p:nvPicPr>
        <p:blipFill rotWithShape="1">
          <a:blip r:embed="rId3" cstate="print">
            <a:extLst>
              <a:ext uri="{28A0092B-C50C-407E-A947-70E740481C1C}">
                <a14:useLocalDpi xmlns:a14="http://schemas.microsoft.com/office/drawing/2010/main" val="0"/>
              </a:ext>
            </a:extLst>
          </a:blip>
          <a:srcRect l="12412" t="17409" r="4024" b="7104"/>
          <a:stretch/>
        </p:blipFill>
        <p:spPr>
          <a:xfrm>
            <a:off x="178651" y="86882"/>
            <a:ext cx="3450567" cy="2337758"/>
          </a:xfrm>
          <a:prstGeom prst="rect">
            <a:avLst/>
          </a:prstGeom>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val="0"/>
              </a:ext>
            </a:extLst>
          </a:blip>
          <a:srcRect t="40944"/>
          <a:stretch/>
        </p:blipFill>
        <p:spPr>
          <a:xfrm>
            <a:off x="178651" y="4890571"/>
            <a:ext cx="3766868" cy="1863891"/>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29530" y="76000"/>
            <a:ext cx="3457750" cy="2245436"/>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66030" y="86882"/>
            <a:ext cx="3076744" cy="2307558"/>
          </a:xfrm>
          <a:prstGeom prst="rect">
            <a:avLst/>
          </a:prstGeom>
        </p:spPr>
      </p:pic>
      <p:pic>
        <p:nvPicPr>
          <p:cNvPr id="12" name="Рисунок 11"/>
          <p:cNvPicPr>
            <a:picLocks noChangeAspect="1"/>
          </p:cNvPicPr>
          <p:nvPr/>
        </p:nvPicPr>
        <p:blipFill rotWithShape="1">
          <a:blip r:embed="rId7" cstate="print">
            <a:extLst>
              <a:ext uri="{28A0092B-C50C-407E-A947-70E740481C1C}">
                <a14:useLocalDpi xmlns:a14="http://schemas.microsoft.com/office/drawing/2010/main" val="0"/>
              </a:ext>
            </a:extLst>
          </a:blip>
          <a:srcRect t="14969"/>
          <a:stretch/>
        </p:blipFill>
        <p:spPr>
          <a:xfrm>
            <a:off x="178651" y="2582555"/>
            <a:ext cx="3133070" cy="1998071"/>
          </a:xfrm>
          <a:prstGeom prst="rect">
            <a:avLst/>
          </a:prstGeom>
        </p:spPr>
      </p:pic>
      <p:pic>
        <p:nvPicPr>
          <p:cNvPr id="13" name="Рисунок 12"/>
          <p:cNvPicPr>
            <a:picLocks noChangeAspect="1"/>
          </p:cNvPicPr>
          <p:nvPr/>
        </p:nvPicPr>
        <p:blipFill rotWithShape="1">
          <a:blip r:embed="rId8">
            <a:extLst>
              <a:ext uri="{28A0092B-C50C-407E-A947-70E740481C1C}">
                <a14:useLocalDpi xmlns:a14="http://schemas.microsoft.com/office/drawing/2010/main" val="0"/>
              </a:ext>
            </a:extLst>
          </a:blip>
          <a:srcRect t="33711" r="6761" b="21132"/>
          <a:stretch/>
        </p:blipFill>
        <p:spPr>
          <a:xfrm>
            <a:off x="7896312" y="4855569"/>
            <a:ext cx="4195313" cy="1863891"/>
          </a:xfrm>
          <a:prstGeom prst="rect">
            <a:avLst/>
          </a:prstGeom>
        </p:spPr>
      </p:pic>
      <p:pic>
        <p:nvPicPr>
          <p:cNvPr id="16" name="Рисунок 15"/>
          <p:cNvPicPr>
            <a:picLocks noChangeAspect="1"/>
          </p:cNvPicPr>
          <p:nvPr/>
        </p:nvPicPr>
        <p:blipFill rotWithShape="1">
          <a:blip r:embed="rId9" cstate="print">
            <a:extLst>
              <a:ext uri="{28A0092B-C50C-407E-A947-70E740481C1C}">
                <a14:useLocalDpi xmlns:a14="http://schemas.microsoft.com/office/drawing/2010/main" val="0"/>
              </a:ext>
            </a:extLst>
          </a:blip>
          <a:srcRect l="16415" t="6667" b="5660"/>
          <a:stretch/>
        </p:blipFill>
        <p:spPr>
          <a:xfrm>
            <a:off x="4229530" y="4753991"/>
            <a:ext cx="3446676" cy="2033578"/>
          </a:xfrm>
          <a:prstGeom prst="rect">
            <a:avLst/>
          </a:prstGeom>
        </p:spPr>
      </p:pic>
      <p:pic>
        <p:nvPicPr>
          <p:cNvPr id="17" name="Рисунок 16"/>
          <p:cNvPicPr>
            <a:picLocks noChangeAspect="1"/>
          </p:cNvPicPr>
          <p:nvPr/>
        </p:nvPicPr>
        <p:blipFill rotWithShape="1">
          <a:blip r:embed="rId10" cstate="print">
            <a:extLst>
              <a:ext uri="{28A0092B-C50C-407E-A947-70E740481C1C}">
                <a14:useLocalDpi xmlns:a14="http://schemas.microsoft.com/office/drawing/2010/main" val="0"/>
              </a:ext>
            </a:extLst>
          </a:blip>
          <a:srcRect t="19497"/>
          <a:stretch/>
        </p:blipFill>
        <p:spPr>
          <a:xfrm>
            <a:off x="8918309" y="2537310"/>
            <a:ext cx="2537570" cy="2104009"/>
          </a:xfrm>
          <a:prstGeom prst="rect">
            <a:avLst/>
          </a:prstGeom>
        </p:spPr>
      </p:pic>
    </p:spTree>
    <p:extLst>
      <p:ext uri="{BB962C8B-B14F-4D97-AF65-F5344CB8AC3E}">
        <p14:creationId xmlns:p14="http://schemas.microsoft.com/office/powerpoint/2010/main" val="213317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a:stretch>
            <a:fillRect/>
          </a:stretch>
        </p:blipFill>
        <p:spPr>
          <a:xfrm>
            <a:off x="56822" y="1"/>
            <a:ext cx="2199007" cy="1965960"/>
          </a:xfrm>
          <a:prstGeom prst="rect">
            <a:avLst/>
          </a:prstGeom>
        </p:spPr>
      </p:pic>
      <p:pic>
        <p:nvPicPr>
          <p:cNvPr id="3" name="Рисунок 2"/>
          <p:cNvPicPr>
            <a:picLocks noChangeAspect="1"/>
          </p:cNvPicPr>
          <p:nvPr/>
        </p:nvPicPr>
        <p:blipFill>
          <a:blip r:embed="rId4"/>
          <a:stretch>
            <a:fillRect/>
          </a:stretch>
        </p:blipFill>
        <p:spPr>
          <a:xfrm>
            <a:off x="3910728" y="31988"/>
            <a:ext cx="3468925" cy="573074"/>
          </a:xfrm>
          <a:prstGeom prst="rect">
            <a:avLst/>
          </a:prstGeom>
        </p:spPr>
      </p:pic>
      <p:sp>
        <p:nvSpPr>
          <p:cNvPr id="4" name="Прямоугольник 3"/>
          <p:cNvSpPr/>
          <p:nvPr/>
        </p:nvSpPr>
        <p:spPr>
          <a:xfrm>
            <a:off x="344129" y="114284"/>
            <a:ext cx="3854245" cy="307777"/>
          </a:xfrm>
          <a:prstGeom prst="rect">
            <a:avLst/>
          </a:prstGeom>
        </p:spPr>
        <p:txBody>
          <a:bodyPr wrap="square">
            <a:spAutoFit/>
          </a:bodyPr>
          <a:lstStyle/>
          <a:p>
            <a:pPr algn="ctr"/>
            <a:endParaRPr lang="ru-RU" sz="1400" dirty="0">
              <a:solidFill>
                <a:srgbClr val="002060"/>
              </a:solidFill>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503208" y="605062"/>
            <a:ext cx="4215442" cy="3662541"/>
          </a:xfrm>
          <a:prstGeom prst="rect">
            <a:avLst/>
          </a:prstGeom>
        </p:spPr>
        <p:txBody>
          <a:bodyPr wrap="square">
            <a:spAutoFit/>
          </a:bodyPr>
          <a:lstStyle/>
          <a:p>
            <a:pPr algn="ctr"/>
            <a:r>
              <a:rPr lang="ru-RU" sz="1600" dirty="0" smtClean="0">
                <a:solidFill>
                  <a:srgbClr val="C00000"/>
                </a:solidFill>
                <a:latin typeface="Times New Roman" panose="02020603050405020304" pitchFamily="18" charset="0"/>
                <a:cs typeface="Times New Roman" panose="02020603050405020304" pitchFamily="18" charset="0"/>
              </a:rPr>
              <a:t>Карга </a:t>
            </a:r>
            <a:r>
              <a:rPr lang="ru-RU" sz="1600" dirty="0" err="1">
                <a:solidFill>
                  <a:srgbClr val="C00000"/>
                </a:solidFill>
                <a:latin typeface="Times New Roman" panose="02020603050405020304" pitchFamily="18" charset="0"/>
                <a:cs typeface="Times New Roman" panose="02020603050405020304" pitchFamily="18" charset="0"/>
              </a:rPr>
              <a:t>боткасы</a:t>
            </a:r>
            <a:endParaRPr lang="ru-RU" sz="1600" dirty="0">
              <a:solidFill>
                <a:srgbClr val="C00000"/>
              </a:solidFill>
              <a:latin typeface="Times New Roman" panose="02020603050405020304" pitchFamily="18" charset="0"/>
              <a:cs typeface="Times New Roman" panose="02020603050405020304" pitchFamily="18" charset="0"/>
            </a:endParaRPr>
          </a:p>
          <a:p>
            <a:r>
              <a:rPr lang="ru-RU" sz="1400" dirty="0" smtClean="0">
                <a:solidFill>
                  <a:srgbClr val="002060"/>
                </a:solidFill>
                <a:latin typeface="Times New Roman" panose="02020603050405020304" pitchFamily="18" charset="0"/>
                <a:cs typeface="Times New Roman" panose="02020603050405020304" pitchFamily="18" charset="0"/>
              </a:rPr>
              <a:t>«Карга </a:t>
            </a:r>
            <a:r>
              <a:rPr lang="ru-RU" sz="1400" dirty="0" err="1" smtClean="0">
                <a:solidFill>
                  <a:srgbClr val="002060"/>
                </a:solidFill>
                <a:latin typeface="Times New Roman" panose="02020603050405020304" pitchFamily="18" charset="0"/>
                <a:cs typeface="Times New Roman" panose="02020603050405020304" pitchFamily="18" charset="0"/>
              </a:rPr>
              <a:t>боткасы</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язгы</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бәйрәмнәр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арасында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иң</a:t>
            </a:r>
            <a:r>
              <a:rPr lang="ru-RU" sz="1400" dirty="0">
                <a:solidFill>
                  <a:srgbClr val="002060"/>
                </a:solidFill>
                <a:latin typeface="Times New Roman" panose="02020603050405020304" pitchFamily="18" charset="0"/>
                <a:cs typeface="Times New Roman" panose="02020603050405020304" pitchFamily="18" charset="0"/>
              </a:rPr>
              <a:t> популяр </a:t>
            </a:r>
            <a:r>
              <a:rPr lang="ru-RU" sz="1400" dirty="0" err="1">
                <a:solidFill>
                  <a:srgbClr val="002060"/>
                </a:solidFill>
                <a:latin typeface="Times New Roman" panose="02020603050405020304" pitchFamily="18" charset="0"/>
                <a:cs typeface="Times New Roman" panose="02020603050405020304" pitchFamily="18" charset="0"/>
              </a:rPr>
              <a:t>бәйрәмнәрнең</a:t>
            </a:r>
            <a:r>
              <a:rPr lang="ru-RU" sz="1400" dirty="0">
                <a:solidFill>
                  <a:srgbClr val="002060"/>
                </a:solidFill>
                <a:latin typeface="Times New Roman" panose="02020603050405020304" pitchFamily="18" charset="0"/>
                <a:cs typeface="Times New Roman" panose="02020603050405020304" pitchFamily="18" charset="0"/>
              </a:rPr>
              <a:t> берсе </a:t>
            </a:r>
            <a:r>
              <a:rPr lang="ru-RU" sz="1400" dirty="0" err="1">
                <a:solidFill>
                  <a:srgbClr val="002060"/>
                </a:solidFill>
                <a:latin typeface="Times New Roman" panose="02020603050405020304" pitchFamily="18" charset="0"/>
                <a:cs typeface="Times New Roman" panose="02020603050405020304" pitchFamily="18" charset="0"/>
              </a:rPr>
              <a:t>булып</a:t>
            </a:r>
            <a:r>
              <a:rPr lang="ru-RU" sz="1400" dirty="0">
                <a:solidFill>
                  <a:srgbClr val="002060"/>
                </a:solidFill>
                <a:latin typeface="Times New Roman" panose="02020603050405020304" pitchFamily="18" charset="0"/>
                <a:cs typeface="Times New Roman" panose="02020603050405020304" pitchFamily="18" charset="0"/>
              </a:rPr>
              <a:t> тора. </a:t>
            </a:r>
            <a:r>
              <a:rPr lang="ru-RU" sz="1400" dirty="0" err="1">
                <a:solidFill>
                  <a:srgbClr val="002060"/>
                </a:solidFill>
                <a:latin typeface="Times New Roman" panose="02020603050405020304" pitchFamily="18" charset="0"/>
                <a:cs typeface="Times New Roman" panose="02020603050405020304" pitchFamily="18" charset="0"/>
              </a:rPr>
              <a:t>Ул</a:t>
            </a:r>
            <a:r>
              <a:rPr lang="ru-RU" sz="1400" dirty="0">
                <a:solidFill>
                  <a:srgbClr val="002060"/>
                </a:solidFill>
                <a:latin typeface="Times New Roman" panose="02020603050405020304" pitchFamily="18" charset="0"/>
                <a:cs typeface="Times New Roman" panose="02020603050405020304" pitchFamily="18" charset="0"/>
              </a:rPr>
              <a:t> март </a:t>
            </a:r>
            <a:r>
              <a:rPr lang="ru-RU" sz="1400" dirty="0" err="1">
                <a:solidFill>
                  <a:srgbClr val="002060"/>
                </a:solidFill>
                <a:latin typeface="Times New Roman" panose="02020603050405020304" pitchFamily="18" charset="0"/>
                <a:cs typeface="Times New Roman" panose="02020603050405020304" pitchFamily="18" charset="0"/>
              </a:rPr>
              <a:t>азагында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уздырыла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Халыкта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язны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кошлар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үз</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канатларында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алып</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килә</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дигән</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әйтем</a:t>
            </a:r>
            <a:r>
              <a:rPr lang="ru-RU" sz="1400" dirty="0">
                <a:solidFill>
                  <a:srgbClr val="002060"/>
                </a:solidFill>
                <a:latin typeface="Times New Roman" panose="02020603050405020304" pitchFamily="18" charset="0"/>
                <a:cs typeface="Times New Roman" panose="02020603050405020304" pitchFamily="18" charset="0"/>
              </a:rPr>
              <a:t> бар. </a:t>
            </a:r>
            <a:br>
              <a:rPr lang="ru-RU" sz="1400" dirty="0">
                <a:solidFill>
                  <a:srgbClr val="002060"/>
                </a:solidFill>
                <a:latin typeface="Times New Roman" panose="02020603050405020304" pitchFamily="18" charset="0"/>
                <a:cs typeface="Times New Roman" panose="02020603050405020304" pitchFamily="18" charset="0"/>
              </a:rPr>
            </a:br>
            <a:r>
              <a:rPr lang="ru-RU" sz="1400" dirty="0">
                <a:solidFill>
                  <a:srgbClr val="002060"/>
                </a:solidFill>
                <a:latin typeface="Times New Roman" panose="02020603050405020304" pitchFamily="18" charset="0"/>
                <a:cs typeface="Times New Roman" panose="02020603050405020304" pitchFamily="18" charset="0"/>
              </a:rPr>
              <a:t>Безнең </a:t>
            </a:r>
            <a:r>
              <a:rPr lang="ru-RU" sz="1400" dirty="0" err="1">
                <a:solidFill>
                  <a:srgbClr val="002060"/>
                </a:solidFill>
                <a:latin typeface="Times New Roman" panose="02020603050405020304" pitchFamily="18" charset="0"/>
                <a:cs typeface="Times New Roman" panose="02020603050405020304" pitchFamily="18" charset="0"/>
              </a:rPr>
              <a:t>бакча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балалары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бу</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бәйрәмне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бик</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яраталар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һәм</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көтеп</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алалар</a:t>
            </a:r>
            <a:r>
              <a:rPr lang="ru-RU" sz="1400" dirty="0">
                <a:solidFill>
                  <a:srgbClr val="002060"/>
                </a:solidFill>
                <a:latin typeface="Times New Roman" panose="02020603050405020304" pitchFamily="18" charset="0"/>
                <a:cs typeface="Times New Roman" panose="02020603050405020304" pitchFamily="18" charset="0"/>
              </a:rPr>
              <a:t>. Чара </a:t>
            </a:r>
            <a:r>
              <a:rPr lang="ru-RU" sz="1400" dirty="0" err="1">
                <a:solidFill>
                  <a:srgbClr val="002060"/>
                </a:solidFill>
                <a:latin typeface="Times New Roman" panose="02020603050405020304" pitchFamily="18" charset="0"/>
                <a:cs typeface="Times New Roman" panose="02020603050405020304" pitchFamily="18" charset="0"/>
              </a:rPr>
              <a:t>балаларны</a:t>
            </a:r>
            <a:r>
              <a:rPr lang="ru-RU" sz="1400" dirty="0">
                <a:solidFill>
                  <a:srgbClr val="002060"/>
                </a:solidFill>
                <a:latin typeface="Times New Roman" panose="02020603050405020304" pitchFamily="18" charset="0"/>
                <a:cs typeface="Times New Roman" panose="02020603050405020304" pitchFamily="18" charset="0"/>
              </a:rPr>
              <a:t> татар </a:t>
            </a:r>
            <a:r>
              <a:rPr lang="ru-RU" sz="1400" dirty="0" err="1">
                <a:solidFill>
                  <a:srgbClr val="002060"/>
                </a:solidFill>
                <a:latin typeface="Times New Roman" panose="02020603050405020304" pitchFamily="18" charset="0"/>
                <a:cs typeface="Times New Roman" panose="02020603050405020304" pitchFamily="18" charset="0"/>
              </a:rPr>
              <a:t>гореф-гадәтләре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белән</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таныштыру</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максатыннан</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оештырылды</a:t>
            </a:r>
            <a:r>
              <a:rPr lang="ru-RU" sz="1400" dirty="0" smtClean="0">
                <a:solidFill>
                  <a:srgbClr val="002060"/>
                </a:solidFill>
                <a:latin typeface="Times New Roman" panose="02020603050405020304" pitchFamily="18" charset="0"/>
                <a:cs typeface="Times New Roman" panose="02020603050405020304" pitchFamily="18" charset="0"/>
              </a:rPr>
              <a:t>.  Бәйрәм </a:t>
            </a:r>
            <a:r>
              <a:rPr lang="ru-RU" sz="1400" dirty="0" err="1">
                <a:solidFill>
                  <a:srgbClr val="002060"/>
                </a:solidFill>
                <a:latin typeface="Times New Roman" panose="02020603050405020304" pitchFamily="18" charset="0"/>
                <a:cs typeface="Times New Roman" panose="02020603050405020304" pitchFamily="18" charset="0"/>
              </a:rPr>
              <a:t>башында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алар</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уйнадылар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яз</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турында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җырлар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җырлап</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шигырьләр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сөйләделәр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Кошлар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турында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табышмакларга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җаваплар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таптылар</a:t>
            </a:r>
            <a:r>
              <a:rPr lang="ru-RU" sz="1400" dirty="0">
                <a:solidFill>
                  <a:srgbClr val="002060"/>
                </a:solidFill>
                <a:latin typeface="Times New Roman" panose="02020603050405020304" pitchFamily="18" charset="0"/>
                <a:cs typeface="Times New Roman" panose="02020603050405020304" pitchFamily="18" charset="0"/>
              </a:rPr>
              <a:t>. Ә чара </a:t>
            </a:r>
            <a:r>
              <a:rPr lang="ru-RU" sz="1400" dirty="0" err="1">
                <a:solidFill>
                  <a:srgbClr val="002060"/>
                </a:solidFill>
                <a:latin typeface="Times New Roman" panose="02020603050405020304" pitchFamily="18" charset="0"/>
                <a:cs typeface="Times New Roman" panose="02020603050405020304" pitchFamily="18" charset="0"/>
              </a:rPr>
              <a:t>азагында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бергәләп</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кайнар</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боткадан</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авыз</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иттеләр</a:t>
            </a:r>
            <a:r>
              <a:rPr lang="ru-RU" sz="1400" dirty="0">
                <a:solidFill>
                  <a:srgbClr val="002060"/>
                </a:solidFill>
                <a:latin typeface="Times New Roman" panose="02020603050405020304" pitchFamily="18" charset="0"/>
                <a:cs typeface="Times New Roman" panose="02020603050405020304" pitchFamily="18" charset="0"/>
              </a:rPr>
              <a:t>. </a:t>
            </a:r>
            <a:br>
              <a:rPr lang="ru-RU" sz="1400" dirty="0">
                <a:solidFill>
                  <a:srgbClr val="002060"/>
                </a:solidFill>
                <a:latin typeface="Times New Roman" panose="02020603050405020304" pitchFamily="18" charset="0"/>
                <a:cs typeface="Times New Roman" panose="02020603050405020304" pitchFamily="18" charset="0"/>
              </a:rPr>
            </a:br>
            <a:endParaRPr lang="ru-RU" sz="1400" dirty="0">
              <a:solidFill>
                <a:srgbClr val="002060"/>
              </a:solidFill>
              <a:latin typeface="Times New Roman" panose="02020603050405020304" pitchFamily="18" charset="0"/>
              <a:cs typeface="Times New Roman" panose="02020603050405020304" pitchFamily="18" charset="0"/>
            </a:endParaRPr>
          </a:p>
          <a:p>
            <a:r>
              <a:rPr lang="ru-RU" dirty="0">
                <a:solidFill>
                  <a:srgbClr val="3C4052"/>
                </a:solidFill>
                <a:latin typeface="roboto"/>
              </a:rPr>
              <a:t/>
            </a:r>
            <a:br>
              <a:rPr lang="ru-RU" dirty="0">
                <a:solidFill>
                  <a:srgbClr val="3C4052"/>
                </a:solidFill>
                <a:latin typeface="roboto"/>
              </a:rPr>
            </a:br>
            <a:endParaRPr lang="ru-RU" dirty="0"/>
          </a:p>
        </p:txBody>
      </p:sp>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18301" y="3637996"/>
            <a:ext cx="2100349" cy="1575262"/>
          </a:xfrm>
          <a:prstGeom prst="rect">
            <a:avLst/>
          </a:prstGeom>
        </p:spPr>
      </p:pic>
      <p:pic>
        <p:nvPicPr>
          <p:cNvPr id="7" name="Рисунок 6"/>
          <p:cNvPicPr>
            <a:picLocks noChangeAspect="1"/>
          </p:cNvPicPr>
          <p:nvPr/>
        </p:nvPicPr>
        <p:blipFill rotWithShape="1">
          <a:blip r:embed="rId6" cstate="print">
            <a:extLst>
              <a:ext uri="{28A0092B-C50C-407E-A947-70E740481C1C}">
                <a14:useLocalDpi xmlns:a14="http://schemas.microsoft.com/office/drawing/2010/main" val="0"/>
              </a:ext>
            </a:extLst>
          </a:blip>
          <a:srcRect l="10970" t="22545" r="11394"/>
          <a:stretch/>
        </p:blipFill>
        <p:spPr>
          <a:xfrm>
            <a:off x="155310" y="3568517"/>
            <a:ext cx="2290994" cy="1714221"/>
          </a:xfrm>
          <a:prstGeom prst="rect">
            <a:avLst/>
          </a:prstGeom>
        </p:spPr>
      </p:pic>
      <p:pic>
        <p:nvPicPr>
          <p:cNvPr id="8" name="Рисунок 7"/>
          <p:cNvPicPr>
            <a:picLocks noChangeAspect="1"/>
          </p:cNvPicPr>
          <p:nvPr/>
        </p:nvPicPr>
        <p:blipFill rotWithShape="1">
          <a:blip r:embed="rId7" cstate="print">
            <a:extLst>
              <a:ext uri="{28A0092B-C50C-407E-A947-70E740481C1C}">
                <a14:useLocalDpi xmlns:a14="http://schemas.microsoft.com/office/drawing/2010/main" val="0"/>
              </a:ext>
            </a:extLst>
          </a:blip>
          <a:srcRect t="26667" r="14940"/>
          <a:stretch/>
        </p:blipFill>
        <p:spPr>
          <a:xfrm>
            <a:off x="1300807" y="5213258"/>
            <a:ext cx="2185538" cy="1413164"/>
          </a:xfrm>
          <a:prstGeom prst="rect">
            <a:avLst/>
          </a:prstGeom>
        </p:spPr>
      </p:pic>
      <p:sp>
        <p:nvSpPr>
          <p:cNvPr id="9" name="Прямоугольник 8"/>
          <p:cNvSpPr/>
          <p:nvPr/>
        </p:nvSpPr>
        <p:spPr>
          <a:xfrm>
            <a:off x="4491705" y="605062"/>
            <a:ext cx="3801894" cy="3372013"/>
          </a:xfrm>
          <a:prstGeom prst="rect">
            <a:avLst/>
          </a:prstGeom>
        </p:spPr>
        <p:txBody>
          <a:bodyPr wrap="square">
            <a:spAutoFit/>
          </a:bodyPr>
          <a:lstStyle/>
          <a:p>
            <a:pPr algn="ctr">
              <a:lnSpc>
                <a:spcPct val="107000"/>
              </a:lnSpc>
              <a:spcAft>
                <a:spcPts val="0"/>
              </a:spcAft>
            </a:pPr>
            <a:r>
              <a:rPr lang="tt-RU" sz="1600" dirty="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Бишек җыры</a:t>
            </a:r>
          </a:p>
          <a:p>
            <a:pPr>
              <a:spcAft>
                <a:spcPts val="0"/>
              </a:spcAft>
            </a:pPr>
            <a:r>
              <a:rPr lang="tt-RU" sz="14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Мәктәпкәчә </a:t>
            </a:r>
            <a:r>
              <a:rPr lang="tt-RU" sz="1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яшьтәге балаларга милли тәрбия бирү, халык тарихын өйрәтү, аның мәдәни байлыгы турында күзаллау булдыру, туган теленә, халкына карата кызыксыну уяту, гаилә традицияләрен өйрәнүне дәвам итү,  гаилә белән элемтәне ныгыту максаты белән </a:t>
            </a:r>
            <a:r>
              <a:rPr lang="tt-RU" sz="1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бүген бакчабызда бишек җырлары бәйгесе булып узды. Бу бәйгедә һәр  төркемнән берәр  әни катнашып көч сынашты. Алар үзләре белән таныштырып, рус, татар, үзбәк телләрендә бишек җырлары башкардылар, җиңүчеләргә грамота һәм истәлекле бүләкләр тапшырылды.  Бәйге бик эчтәлекле, күңелләргә үтеп кереп дулкынландыргыч рухта узды.</a:t>
            </a:r>
            <a:endParaRPr lang="ru-RU"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Прямоугольник 9"/>
          <p:cNvSpPr/>
          <p:nvPr/>
        </p:nvSpPr>
        <p:spPr>
          <a:xfrm>
            <a:off x="8293599" y="1"/>
            <a:ext cx="3808119" cy="2708434"/>
          </a:xfrm>
          <a:prstGeom prst="rect">
            <a:avLst/>
          </a:prstGeom>
        </p:spPr>
        <p:txBody>
          <a:bodyPr wrap="square">
            <a:spAutoFit/>
          </a:bodyPr>
          <a:lstStyle/>
          <a:p>
            <a:r>
              <a:rPr lang="ru-RU" sz="1600" dirty="0" smtClean="0">
                <a:solidFill>
                  <a:srgbClr val="C00000"/>
                </a:solidFill>
                <a:latin typeface="Times New Roman" panose="02020603050405020304" pitchFamily="18" charset="0"/>
                <a:cs typeface="Times New Roman" panose="02020603050405020304" pitchFamily="18" charset="0"/>
              </a:rPr>
              <a:t>«</a:t>
            </a:r>
            <a:r>
              <a:rPr lang="ru-RU" sz="1600" dirty="0" err="1" smtClean="0">
                <a:solidFill>
                  <a:srgbClr val="C00000"/>
                </a:solidFill>
                <a:latin typeface="Times New Roman" panose="02020603050405020304" pitchFamily="18" charset="0"/>
                <a:cs typeface="Times New Roman" panose="02020603050405020304" pitchFamily="18" charset="0"/>
              </a:rPr>
              <a:t>Ягез</a:t>
            </a:r>
            <a:r>
              <a:rPr lang="ru-RU" sz="1600" dirty="0" smtClean="0">
                <a:solidFill>
                  <a:srgbClr val="C00000"/>
                </a:solidFill>
                <a:latin typeface="Times New Roman" panose="02020603050405020304" pitchFamily="18" charset="0"/>
                <a:cs typeface="Times New Roman" panose="02020603050405020304" pitchFamily="18" charset="0"/>
              </a:rPr>
              <a:t> </a:t>
            </a:r>
            <a:r>
              <a:rPr lang="ru-RU" sz="1600" dirty="0" err="1">
                <a:solidFill>
                  <a:srgbClr val="C00000"/>
                </a:solidFill>
                <a:latin typeface="Times New Roman" panose="02020603050405020304" pitchFamily="18" charset="0"/>
                <a:cs typeface="Times New Roman" panose="02020603050405020304" pitchFamily="18" charset="0"/>
              </a:rPr>
              <a:t>әле</a:t>
            </a:r>
            <a:r>
              <a:rPr lang="ru-RU" sz="1600" dirty="0">
                <a:solidFill>
                  <a:srgbClr val="C00000"/>
                </a:solidFill>
                <a:latin typeface="Times New Roman" panose="02020603050405020304" pitchFamily="18" charset="0"/>
                <a:cs typeface="Times New Roman" panose="02020603050405020304" pitchFamily="18" charset="0"/>
              </a:rPr>
              <a:t>, </a:t>
            </a:r>
            <a:r>
              <a:rPr lang="ru-RU" sz="1600" dirty="0" err="1">
                <a:solidFill>
                  <a:srgbClr val="C00000"/>
                </a:solidFill>
                <a:latin typeface="Times New Roman" panose="02020603050405020304" pitchFamily="18" charset="0"/>
                <a:cs typeface="Times New Roman" panose="02020603050405020304" pitchFamily="18" charset="0"/>
              </a:rPr>
              <a:t>оныклар!Ягез</a:t>
            </a:r>
            <a:r>
              <a:rPr lang="ru-RU" sz="1600" dirty="0">
                <a:solidFill>
                  <a:srgbClr val="C00000"/>
                </a:solidFill>
                <a:latin typeface="Times New Roman" panose="02020603050405020304" pitchFamily="18" charset="0"/>
                <a:cs typeface="Times New Roman" panose="02020603050405020304" pitchFamily="18" charset="0"/>
              </a:rPr>
              <a:t> </a:t>
            </a:r>
            <a:r>
              <a:rPr lang="ru-RU" sz="1600" dirty="0" err="1">
                <a:solidFill>
                  <a:srgbClr val="C00000"/>
                </a:solidFill>
                <a:latin typeface="Times New Roman" panose="02020603050405020304" pitchFamily="18" charset="0"/>
                <a:cs typeface="Times New Roman" panose="02020603050405020304" pitchFamily="18" charset="0"/>
              </a:rPr>
              <a:t>әле</a:t>
            </a:r>
            <a:r>
              <a:rPr lang="ru-RU" sz="1600" dirty="0">
                <a:solidFill>
                  <a:srgbClr val="C00000"/>
                </a:solidFill>
                <a:latin typeface="Times New Roman" panose="02020603050405020304" pitchFamily="18" charset="0"/>
                <a:cs typeface="Times New Roman" panose="02020603050405020304" pitchFamily="18" charset="0"/>
              </a:rPr>
              <a:t>, </a:t>
            </a:r>
            <a:r>
              <a:rPr lang="ru-RU" sz="1600" dirty="0" err="1">
                <a:solidFill>
                  <a:srgbClr val="C00000"/>
                </a:solidFill>
                <a:latin typeface="Times New Roman" panose="02020603050405020304" pitchFamily="18" charset="0"/>
                <a:cs typeface="Times New Roman" panose="02020603050405020304" pitchFamily="18" charset="0"/>
              </a:rPr>
              <a:t>әбиләр</a:t>
            </a:r>
            <a:r>
              <a:rPr lang="ru-RU" sz="1600" dirty="0">
                <a:solidFill>
                  <a:srgbClr val="C00000"/>
                </a:solidFill>
                <a:latin typeface="Times New Roman" panose="02020603050405020304" pitchFamily="18" charset="0"/>
                <a:cs typeface="Times New Roman" panose="02020603050405020304" pitchFamily="18" charset="0"/>
              </a:rPr>
              <a:t>!»</a:t>
            </a:r>
            <a:endParaRPr lang="ru-RU" sz="1600" dirty="0" smtClean="0">
              <a:solidFill>
                <a:srgbClr val="C00000"/>
              </a:solidFill>
              <a:latin typeface="Times New Roman" panose="02020603050405020304" pitchFamily="18" charset="0"/>
              <a:cs typeface="Times New Roman" panose="02020603050405020304" pitchFamily="18" charset="0"/>
            </a:endParaRPr>
          </a:p>
          <a:p>
            <a:r>
              <a:rPr lang="ru-RU" sz="1400" dirty="0" smtClean="0">
                <a:solidFill>
                  <a:srgbClr val="002060"/>
                </a:solidFill>
                <a:latin typeface="Times New Roman" panose="02020603050405020304" pitchFamily="18" charset="0"/>
                <a:cs typeface="Times New Roman" panose="02020603050405020304" pitchFamily="18" charset="0"/>
              </a:rPr>
              <a:t>Безнең </a:t>
            </a:r>
            <a:r>
              <a:rPr lang="ru-RU" sz="1400" dirty="0" err="1">
                <a:solidFill>
                  <a:srgbClr val="002060"/>
                </a:solidFill>
                <a:latin typeface="Times New Roman" panose="02020603050405020304" pitchFamily="18" charset="0"/>
                <a:cs typeface="Times New Roman" panose="02020603050405020304" pitchFamily="18" charset="0"/>
              </a:rPr>
              <a:t>балалар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бакчасында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язның</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иң</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күңелле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smtClean="0">
                <a:solidFill>
                  <a:srgbClr val="002060"/>
                </a:solidFill>
                <a:latin typeface="Times New Roman" panose="02020603050405020304" pitchFamily="18" charset="0"/>
                <a:cs typeface="Times New Roman" panose="02020603050405020304" pitchFamily="18" charset="0"/>
              </a:rPr>
              <a:t>Ягез</a:t>
            </a:r>
            <a:r>
              <a:rPr lang="ru-RU" sz="1400" dirty="0" smtClean="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әле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оныклар!Ягез</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әле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әбиләр</a:t>
            </a:r>
            <a:r>
              <a:rPr lang="ru-RU" sz="1400" dirty="0">
                <a:solidFill>
                  <a:srgbClr val="002060"/>
                </a:solidFill>
                <a:latin typeface="Times New Roman" panose="02020603050405020304" pitchFamily="18" charset="0"/>
                <a:cs typeface="Times New Roman" panose="02020603050405020304" pitchFamily="18" charset="0"/>
              </a:rPr>
              <a:t>!» спорт </a:t>
            </a:r>
            <a:r>
              <a:rPr lang="ru-RU" sz="1400" dirty="0" err="1">
                <a:solidFill>
                  <a:srgbClr val="002060"/>
                </a:solidFill>
                <a:latin typeface="Times New Roman" panose="02020603050405020304" pitchFamily="18" charset="0"/>
                <a:cs typeface="Times New Roman" panose="02020603050405020304" pitchFamily="18" charset="0"/>
              </a:rPr>
              <a:t>чарасы</a:t>
            </a:r>
            <a:r>
              <a:rPr lang="ru-RU" sz="1400" dirty="0">
                <a:solidFill>
                  <a:srgbClr val="002060"/>
                </a:solidFill>
                <a:latin typeface="Times New Roman" panose="02020603050405020304" pitchFamily="18" charset="0"/>
                <a:cs typeface="Times New Roman" panose="02020603050405020304" pitchFamily="18" charset="0"/>
              </a:rPr>
              <a:t>  узды. </a:t>
            </a:r>
            <a:r>
              <a:rPr lang="ru-RU" sz="1400" dirty="0" err="1">
                <a:solidFill>
                  <a:srgbClr val="002060"/>
                </a:solidFill>
                <a:latin typeface="Times New Roman" panose="02020603050405020304" pitchFamily="18" charset="0"/>
                <a:cs typeface="Times New Roman" panose="02020603050405020304" pitchFamily="18" charset="0"/>
              </a:rPr>
              <a:t>Әлеге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чарада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яшьлек</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һәм</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зирәклек</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ярышты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ягъ</a:t>
            </a:r>
            <a:r>
              <a:rPr lang="tt-RU" sz="1400" dirty="0">
                <a:solidFill>
                  <a:srgbClr val="002060"/>
                </a:solidFill>
                <a:latin typeface="Times New Roman" panose="02020603050405020304" pitchFamily="18" charset="0"/>
                <a:cs typeface="Times New Roman" panose="02020603050405020304" pitchFamily="18" charset="0"/>
              </a:rPr>
              <a:t>ни </a:t>
            </a:r>
            <a:r>
              <a:rPr lang="ru-RU" sz="1400" dirty="0" err="1">
                <a:solidFill>
                  <a:srgbClr val="002060"/>
                </a:solidFill>
                <a:latin typeface="Times New Roman" panose="02020603050405020304" pitchFamily="18" charset="0"/>
                <a:cs typeface="Times New Roman" panose="02020603050405020304" pitchFamily="18" charset="0"/>
              </a:rPr>
              <a:t>әбиләр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һәм</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оныклар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командалары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көч</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җитезлек</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һәм</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зирәклектә</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көч</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сынаштылар</a:t>
            </a:r>
            <a:r>
              <a:rPr lang="ru-RU" sz="1400" dirty="0">
                <a:solidFill>
                  <a:srgbClr val="002060"/>
                </a:solidFill>
                <a:latin typeface="Times New Roman" panose="02020603050405020304" pitchFamily="18" charset="0"/>
                <a:cs typeface="Times New Roman" panose="02020603050405020304" pitchFamily="18" charset="0"/>
              </a:rPr>
              <a:t>.</a:t>
            </a:r>
          </a:p>
          <a:p>
            <a:r>
              <a:rPr lang="ru-RU" sz="1400" dirty="0">
                <a:solidFill>
                  <a:srgbClr val="002060"/>
                </a:solidFill>
                <a:latin typeface="Times New Roman" panose="02020603050405020304" pitchFamily="18" charset="0"/>
                <a:cs typeface="Times New Roman" panose="02020603050405020304" pitchFamily="18" charset="0"/>
              </a:rPr>
              <a:t>Чара </a:t>
            </a:r>
            <a:r>
              <a:rPr lang="ru-RU" sz="1400" dirty="0" err="1">
                <a:solidFill>
                  <a:srgbClr val="002060"/>
                </a:solidFill>
                <a:latin typeface="Times New Roman" panose="02020603050405020304" pitchFamily="18" charset="0"/>
                <a:cs typeface="Times New Roman" panose="02020603050405020304" pitchFamily="18" charset="0"/>
              </a:rPr>
              <a:t>буыннар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арасындагы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элемтәне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ныгыту</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өчен</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менә</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дигән</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сәбәп</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булды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Бу</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көнне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җиңелүчеләр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булмады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Һәр</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катнашучыга</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Мактау</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грамотасы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татлы</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бүләк</a:t>
            </a:r>
            <a:r>
              <a:rPr lang="ru-RU" sz="1400" dirty="0">
                <a:solidFill>
                  <a:srgbClr val="002060"/>
                </a:solidFill>
                <a:latin typeface="Times New Roman" panose="02020603050405020304" pitchFamily="18" charset="0"/>
                <a:cs typeface="Times New Roman" panose="02020603050405020304" pitchFamily="18" charset="0"/>
              </a:rPr>
              <a:t>, ә </a:t>
            </a:r>
            <a:r>
              <a:rPr lang="ru-RU" sz="1400" dirty="0" err="1">
                <a:solidFill>
                  <a:srgbClr val="002060"/>
                </a:solidFill>
                <a:latin typeface="Times New Roman" panose="02020603050405020304" pitchFamily="18" charset="0"/>
                <a:cs typeface="Times New Roman" panose="02020603050405020304" pitchFamily="18" charset="0"/>
              </a:rPr>
              <a:t>иң</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мөһиме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күтәренке</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кәеф</a:t>
            </a:r>
            <a:r>
              <a:rPr lang="ru-RU" sz="1400" dirty="0">
                <a:solidFill>
                  <a:srgbClr val="002060"/>
                </a:solidFill>
                <a:latin typeface="Times New Roman" panose="02020603050405020304" pitchFamily="18" charset="0"/>
                <a:cs typeface="Times New Roman" panose="02020603050405020304" pitchFamily="18" charset="0"/>
              </a:rPr>
              <a:t> </a:t>
            </a:r>
            <a:r>
              <a:rPr lang="ru-RU" sz="1400" dirty="0" err="1">
                <a:solidFill>
                  <a:srgbClr val="002060"/>
                </a:solidFill>
                <a:latin typeface="Times New Roman" panose="02020603050405020304" pitchFamily="18" charset="0"/>
                <a:cs typeface="Times New Roman" panose="02020603050405020304" pitchFamily="18" charset="0"/>
              </a:rPr>
              <a:t>бирелде</a:t>
            </a:r>
            <a:r>
              <a:rPr lang="ru-RU" sz="1400" dirty="0">
                <a:solidFill>
                  <a:srgbClr val="002060"/>
                </a:solidFill>
                <a:latin typeface="Times New Roman" panose="02020603050405020304" pitchFamily="18" charset="0"/>
                <a:cs typeface="Times New Roman" panose="02020603050405020304" pitchFamily="18" charset="0"/>
              </a:rPr>
              <a:t>!</a:t>
            </a:r>
          </a:p>
        </p:txBody>
      </p:sp>
      <p:pic>
        <p:nvPicPr>
          <p:cNvPr id="16" name="Рисунок 15"/>
          <p:cNvPicPr>
            <a:picLocks noChangeAspect="1"/>
          </p:cNvPicPr>
          <p:nvPr/>
        </p:nvPicPr>
        <p:blipFill rotWithShape="1">
          <a:blip r:embed="rId8" cstate="print">
            <a:extLst>
              <a:ext uri="{28A0092B-C50C-407E-A947-70E740481C1C}">
                <a14:useLocalDpi xmlns:a14="http://schemas.microsoft.com/office/drawing/2010/main" val="0"/>
              </a:ext>
            </a:extLst>
          </a:blip>
          <a:srcRect t="37329"/>
          <a:stretch/>
        </p:blipFill>
        <p:spPr>
          <a:xfrm>
            <a:off x="8552501" y="4602423"/>
            <a:ext cx="3210463" cy="2075573"/>
          </a:xfrm>
          <a:prstGeom prst="rect">
            <a:avLst/>
          </a:prstGeom>
        </p:spPr>
      </p:pic>
      <p:pic>
        <p:nvPicPr>
          <p:cNvPr id="18" name="Рисунок 17"/>
          <p:cNvPicPr>
            <a:picLocks noChangeAspect="1"/>
          </p:cNvPicPr>
          <p:nvPr/>
        </p:nvPicPr>
        <p:blipFill rotWithShape="1">
          <a:blip r:embed="rId9" cstate="print">
            <a:extLst>
              <a:ext uri="{28A0092B-C50C-407E-A947-70E740481C1C}">
                <a14:useLocalDpi xmlns:a14="http://schemas.microsoft.com/office/drawing/2010/main" val="0"/>
              </a:ext>
            </a:extLst>
          </a:blip>
          <a:srcRect t="30379" b="14098"/>
          <a:stretch/>
        </p:blipFill>
        <p:spPr>
          <a:xfrm>
            <a:off x="4631842" y="5396908"/>
            <a:ext cx="3281767" cy="1366588"/>
          </a:xfrm>
          <a:prstGeom prst="rect">
            <a:avLst/>
          </a:prstGeom>
        </p:spPr>
      </p:pic>
      <p:pic>
        <p:nvPicPr>
          <p:cNvPr id="19" name="Рисунок 18"/>
          <p:cNvPicPr>
            <a:picLocks noChangeAspect="1"/>
          </p:cNvPicPr>
          <p:nvPr/>
        </p:nvPicPr>
        <p:blipFill rotWithShape="1">
          <a:blip r:embed="rId10" cstate="print">
            <a:extLst>
              <a:ext uri="{28A0092B-C50C-407E-A947-70E740481C1C}">
                <a14:useLocalDpi xmlns:a14="http://schemas.microsoft.com/office/drawing/2010/main" val="0"/>
              </a:ext>
            </a:extLst>
          </a:blip>
          <a:srcRect r="18399" b="16168"/>
          <a:stretch/>
        </p:blipFill>
        <p:spPr>
          <a:xfrm>
            <a:off x="5165036" y="3908588"/>
            <a:ext cx="2401312" cy="1387671"/>
          </a:xfrm>
          <a:prstGeom prst="rect">
            <a:avLst/>
          </a:prstGeom>
        </p:spPr>
      </p:pic>
      <p:pic>
        <p:nvPicPr>
          <p:cNvPr id="20" name="Рисунок 19"/>
          <p:cNvPicPr>
            <a:picLocks noChangeAspect="1"/>
          </p:cNvPicPr>
          <p:nvPr/>
        </p:nvPicPr>
        <p:blipFill rotWithShape="1">
          <a:blip r:embed="rId11" cstate="print">
            <a:extLst>
              <a:ext uri="{28A0092B-C50C-407E-A947-70E740481C1C}">
                <a14:useLocalDpi xmlns:a14="http://schemas.microsoft.com/office/drawing/2010/main" val="0"/>
              </a:ext>
            </a:extLst>
          </a:blip>
          <a:srcRect l="8706" t="41333" r="12656" b="9122"/>
          <a:stretch/>
        </p:blipFill>
        <p:spPr>
          <a:xfrm>
            <a:off x="8571041" y="2739096"/>
            <a:ext cx="3191923" cy="1658842"/>
          </a:xfrm>
          <a:prstGeom prst="rect">
            <a:avLst/>
          </a:prstGeom>
        </p:spPr>
      </p:pic>
    </p:spTree>
    <p:extLst>
      <p:ext uri="{BB962C8B-B14F-4D97-AF65-F5344CB8AC3E}">
        <p14:creationId xmlns:p14="http://schemas.microsoft.com/office/powerpoint/2010/main" val="229593308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598</TotalTime>
  <Words>513</Words>
  <Application>Microsoft Office PowerPoint</Application>
  <PresentationFormat>Широкоэкранный</PresentationFormat>
  <Paragraphs>47</Paragraphs>
  <Slides>3</Slides>
  <Notes>3</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vt:i4>
      </vt:variant>
    </vt:vector>
  </HeadingPairs>
  <TitlesOfParts>
    <vt:vector size="10" baseType="lpstr">
      <vt:lpstr>SimSun-ExtB</vt:lpstr>
      <vt:lpstr>Arial</vt:lpstr>
      <vt:lpstr>Calibri</vt:lpstr>
      <vt:lpstr>Calibri Light</vt:lpstr>
      <vt:lpstr>roboto</vt:lpstr>
      <vt:lpstr>Times New Roman</vt:lpstr>
      <vt:lpstr>Тема Office</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Айгуль</dc:creator>
  <cp:lastModifiedBy>Айгуль</cp:lastModifiedBy>
  <cp:revision>48</cp:revision>
  <dcterms:created xsi:type="dcterms:W3CDTF">2025-02-25T09:19:41Z</dcterms:created>
  <dcterms:modified xsi:type="dcterms:W3CDTF">2026-03-30T11:02:27Z</dcterms:modified>
</cp:coreProperties>
</file>